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60" r:id="rId4"/>
    <p:sldId id="262" r:id="rId5"/>
    <p:sldId id="263" r:id="rId6"/>
    <p:sldId id="269" r:id="rId7"/>
    <p:sldId id="299" r:id="rId8"/>
    <p:sldId id="300" r:id="rId9"/>
    <p:sldId id="298" r:id="rId10"/>
    <p:sldId id="271" r:id="rId11"/>
    <p:sldId id="270" r:id="rId12"/>
    <p:sldId id="273" r:id="rId13"/>
    <p:sldId id="265" r:id="rId14"/>
    <p:sldId id="267" r:id="rId15"/>
    <p:sldId id="266" r:id="rId16"/>
    <p:sldId id="268" r:id="rId17"/>
    <p:sldId id="256" r:id="rId18"/>
    <p:sldId id="258" r:id="rId19"/>
    <p:sldId id="257" r:id="rId20"/>
    <p:sldId id="259" r:id="rId21"/>
    <p:sldId id="274" r:id="rId22"/>
    <p:sldId id="279" r:id="rId23"/>
    <p:sldId id="280" r:id="rId24"/>
    <p:sldId id="281" r:id="rId25"/>
    <p:sldId id="282" r:id="rId26"/>
    <p:sldId id="275" r:id="rId27"/>
    <p:sldId id="276" r:id="rId28"/>
    <p:sldId id="277" r:id="rId29"/>
    <p:sldId id="278" r:id="rId30"/>
    <p:sldId id="283" r:id="rId31"/>
    <p:sldId id="302" r:id="rId32"/>
    <p:sldId id="307" r:id="rId33"/>
    <p:sldId id="304" r:id="rId34"/>
    <p:sldId id="308" r:id="rId35"/>
    <p:sldId id="290" r:id="rId36"/>
    <p:sldId id="284" r:id="rId37"/>
    <p:sldId id="285" r:id="rId38"/>
    <p:sldId id="286" r:id="rId39"/>
    <p:sldId id="287" r:id="rId40"/>
    <p:sldId id="288" r:id="rId41"/>
    <p:sldId id="291" r:id="rId42"/>
    <p:sldId id="297" r:id="rId43"/>
    <p:sldId id="306" r:id="rId44"/>
    <p:sldId id="301" r:id="rId45"/>
    <p:sldId id="292" r:id="rId46"/>
    <p:sldId id="293" r:id="rId47"/>
    <p:sldId id="294" r:id="rId48"/>
    <p:sldId id="309" r:id="rId49"/>
    <p:sldId id="310" r:id="rId50"/>
    <p:sldId id="311" r:id="rId51"/>
    <p:sldId id="312" r:id="rId52"/>
    <p:sldId id="313" r:id="rId53"/>
    <p:sldId id="314" r:id="rId54"/>
    <p:sldId id="315" r:id="rId55"/>
    <p:sldId id="31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3" autoAdjust="0"/>
    <p:restoredTop sz="94660"/>
  </p:normalViewPr>
  <p:slideViewPr>
    <p:cSldViewPr snapToGrid="0">
      <p:cViewPr varScale="1">
        <p:scale>
          <a:sx n="86" d="100"/>
          <a:sy n="86" d="100"/>
        </p:scale>
        <p:origin x="57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C9C4-AA47-479B-96EF-DBB6F2718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4C25E35-922F-4CD4-A9DD-EF3112664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88629CF-A95D-4708-ABD3-8D247954EFBB}"/>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5" name="Footer Placeholder 4">
            <a:extLst>
              <a:ext uri="{FF2B5EF4-FFF2-40B4-BE49-F238E27FC236}">
                <a16:creationId xmlns:a16="http://schemas.microsoft.com/office/drawing/2014/main" id="{A92B3EFD-3F84-4755-A2CC-8844F3DABC8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F5753C-7107-4DC4-8909-1A2FE1A430B9}"/>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118790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FF45-EB77-4C96-8439-3D4C6754559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4BD12DA-28E5-4D2A-9DA2-6966ED68EB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F0C80D-B05D-42CD-9EBA-DD5A3BE6F257}"/>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5" name="Footer Placeholder 4">
            <a:extLst>
              <a:ext uri="{FF2B5EF4-FFF2-40B4-BE49-F238E27FC236}">
                <a16:creationId xmlns:a16="http://schemas.microsoft.com/office/drawing/2014/main" id="{98388202-8ECC-4146-BBFE-F5252F3285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F5270F-4683-44FC-B4C9-FFFC0A77A45B}"/>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323756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817451-976D-41D4-997D-131FD7C56B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D998EC2-BDF5-47AC-95E5-2F9AD1BEAC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0A32B2A-227E-49AE-9E1A-C4605834A388}"/>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5" name="Footer Placeholder 4">
            <a:extLst>
              <a:ext uri="{FF2B5EF4-FFF2-40B4-BE49-F238E27FC236}">
                <a16:creationId xmlns:a16="http://schemas.microsoft.com/office/drawing/2014/main" id="{6AC1109A-8D9D-451E-92EA-65F2E2DE55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831459-0CCB-4C94-B57D-08CC67B057F8}"/>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112709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99C9-EDA7-44A4-8450-5890203B9E6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272404A-6DB5-40E7-9B06-3E56AF668D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B43A170-DC28-42E9-852F-C0439C772D49}"/>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5" name="Footer Placeholder 4">
            <a:extLst>
              <a:ext uri="{FF2B5EF4-FFF2-40B4-BE49-F238E27FC236}">
                <a16:creationId xmlns:a16="http://schemas.microsoft.com/office/drawing/2014/main" id="{8E0CB6A0-F8FC-414E-81C9-F2634E5000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5D69407-8926-4E08-BC9D-A5E0F43994A8}"/>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405759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ECE9-E3DC-4ED1-98F9-459F94CB78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00C6190-3675-416A-B18D-6C921CB1B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E121F-E596-47F9-A955-D6D39AE70567}"/>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5" name="Footer Placeholder 4">
            <a:extLst>
              <a:ext uri="{FF2B5EF4-FFF2-40B4-BE49-F238E27FC236}">
                <a16:creationId xmlns:a16="http://schemas.microsoft.com/office/drawing/2014/main" id="{4E064F12-01AC-443B-9204-95CB4E931D2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A02D82-23D7-47D2-BB4B-F01F19226F98}"/>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228337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1BD8-0469-47F3-809B-E03880C0956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348AFCB-32DE-40D0-B173-831EC7DDB2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E5C9309-2ADE-499C-9746-0B8AC39093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2A9025E-FC4F-4A58-87B4-DFADD3E63B30}"/>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6" name="Footer Placeholder 5">
            <a:extLst>
              <a:ext uri="{FF2B5EF4-FFF2-40B4-BE49-F238E27FC236}">
                <a16:creationId xmlns:a16="http://schemas.microsoft.com/office/drawing/2014/main" id="{4FA1CCEB-2CD2-4446-881D-0B11B5BC692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1650D9-0F94-4C59-9DEA-7D4ECA9C7E4A}"/>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15711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169A-1541-4C7B-810D-E8D8BF7E5FE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27ADE1E-AF6F-4095-BB61-313EDDB26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2AFDA1-8C31-43B9-82C5-ADA52625D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95D159C-333C-49DB-888F-29A059C7F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1BE157-026D-49B5-9AFD-2F63B3FC43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CEC361D-3095-4C7E-BE2D-DCC2BAEA02E6}"/>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8" name="Footer Placeholder 7">
            <a:extLst>
              <a:ext uri="{FF2B5EF4-FFF2-40B4-BE49-F238E27FC236}">
                <a16:creationId xmlns:a16="http://schemas.microsoft.com/office/drawing/2014/main" id="{11D2CE4A-DB55-48E1-AC47-0887704504D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7877460-AD0E-4057-AAFD-4FD40A55F5C1}"/>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307640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BA09-44E8-4AC2-A0EA-1164D3ED111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02AE84F-A81E-4EA2-9BB8-3A457344C6D3}"/>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4" name="Footer Placeholder 3">
            <a:extLst>
              <a:ext uri="{FF2B5EF4-FFF2-40B4-BE49-F238E27FC236}">
                <a16:creationId xmlns:a16="http://schemas.microsoft.com/office/drawing/2014/main" id="{5FC72945-D62F-4EBF-A945-5C2C6341106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18E4180-A3C5-4946-A128-87E740E5B4E5}"/>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347591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56CB4F-30F3-4754-9C68-26772B646994}"/>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3" name="Footer Placeholder 2">
            <a:extLst>
              <a:ext uri="{FF2B5EF4-FFF2-40B4-BE49-F238E27FC236}">
                <a16:creationId xmlns:a16="http://schemas.microsoft.com/office/drawing/2014/main" id="{AEEA1D90-C205-40D2-A59E-5825DB90574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9F318E7-2993-4D83-B285-E0903F0842C3}"/>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244363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7666-FAE8-47DA-81A0-6B4430EDA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3810CB6-2B6A-4F2A-8EE1-0C04DBDF7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B2B9B19-D063-413E-AC6A-99BE571E6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17941-5916-4AAA-97CC-F835ADC62833}"/>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6" name="Footer Placeholder 5">
            <a:extLst>
              <a:ext uri="{FF2B5EF4-FFF2-40B4-BE49-F238E27FC236}">
                <a16:creationId xmlns:a16="http://schemas.microsoft.com/office/drawing/2014/main" id="{915C1DC5-2955-4949-A9CB-C28A2FDB2DF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702FDC-A20D-46B8-9D92-94FB6DCBB609}"/>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236413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EF0B-3C2A-4BB4-8B43-46CFB4DCA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4712A6A-8CEF-45B7-823F-EFF2157BD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DFBE5E4-4F02-436D-B1F6-F5ACFA731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CC552-1944-4DB0-B1B5-A314523E3898}"/>
              </a:ext>
            </a:extLst>
          </p:cNvPr>
          <p:cNvSpPr>
            <a:spLocks noGrp="1"/>
          </p:cNvSpPr>
          <p:nvPr>
            <p:ph type="dt" sz="half" idx="10"/>
          </p:nvPr>
        </p:nvSpPr>
        <p:spPr/>
        <p:txBody>
          <a:bodyPr/>
          <a:lstStyle/>
          <a:p>
            <a:fld id="{C5F06DDA-C8A4-4791-9C1C-4F401459BC3D}" type="datetimeFigureOut">
              <a:rPr lang="en-CA" smtClean="0"/>
              <a:t>2021-08-24</a:t>
            </a:fld>
            <a:endParaRPr lang="en-CA"/>
          </a:p>
        </p:txBody>
      </p:sp>
      <p:sp>
        <p:nvSpPr>
          <p:cNvPr id="6" name="Footer Placeholder 5">
            <a:extLst>
              <a:ext uri="{FF2B5EF4-FFF2-40B4-BE49-F238E27FC236}">
                <a16:creationId xmlns:a16="http://schemas.microsoft.com/office/drawing/2014/main" id="{91A67204-8883-4DEB-A71F-18A7583986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BE57AA2-33DC-48F3-AD66-CF8DF73E8D8A}"/>
              </a:ext>
            </a:extLst>
          </p:cNvPr>
          <p:cNvSpPr>
            <a:spLocks noGrp="1"/>
          </p:cNvSpPr>
          <p:nvPr>
            <p:ph type="sldNum" sz="quarter" idx="12"/>
          </p:nvPr>
        </p:nvSpPr>
        <p:spPr/>
        <p:txBody>
          <a:bodyPr/>
          <a:lstStyle/>
          <a:p>
            <a:fld id="{6C9756FF-B83E-431C-AF92-3863F99D11F0}" type="slidenum">
              <a:rPr lang="en-CA" smtClean="0"/>
              <a:t>‹#›</a:t>
            </a:fld>
            <a:endParaRPr lang="en-CA"/>
          </a:p>
        </p:txBody>
      </p:sp>
    </p:spTree>
    <p:extLst>
      <p:ext uri="{BB962C8B-B14F-4D97-AF65-F5344CB8AC3E}">
        <p14:creationId xmlns:p14="http://schemas.microsoft.com/office/powerpoint/2010/main" val="347494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031751-E00F-4AA8-B1B2-75ADE6782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29ED8DF-527C-4E8A-829F-2007222B37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01D059-F251-4478-A9E0-026E057CBE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06DDA-C8A4-4791-9C1C-4F401459BC3D}" type="datetimeFigureOut">
              <a:rPr lang="en-CA" smtClean="0"/>
              <a:t>2021-08-24</a:t>
            </a:fld>
            <a:endParaRPr lang="en-CA"/>
          </a:p>
        </p:txBody>
      </p:sp>
      <p:sp>
        <p:nvSpPr>
          <p:cNvPr id="5" name="Footer Placeholder 4">
            <a:extLst>
              <a:ext uri="{FF2B5EF4-FFF2-40B4-BE49-F238E27FC236}">
                <a16:creationId xmlns:a16="http://schemas.microsoft.com/office/drawing/2014/main" id="{E8F705C3-9434-4263-AB06-6A7BB04555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8809AE9-CB76-46E4-8116-24ADC6EB0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756FF-B83E-431C-AF92-3863F99D11F0}" type="slidenum">
              <a:rPr lang="en-CA" smtClean="0"/>
              <a:t>‹#›</a:t>
            </a:fld>
            <a:endParaRPr lang="en-CA"/>
          </a:p>
        </p:txBody>
      </p:sp>
    </p:spTree>
    <p:extLst>
      <p:ext uri="{BB962C8B-B14F-4D97-AF65-F5344CB8AC3E}">
        <p14:creationId xmlns:p14="http://schemas.microsoft.com/office/powerpoint/2010/main" val="373297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D1Ymc311XS8?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w_x-WDdQdxI?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1dKUhUN5Yx4?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Katy6SSf8FI?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Hja0SLs2kus?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1c0BxcJulng?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sMK-BKUYM0s?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Rae6zN_qXxg?feature=oembe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lHtMsVIqiNU?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kNjAOlBpdNc?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9wCdlnqg68A?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dKN-UU_Fv44?feature=oembe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aOQHB3lRK-8?list=PLat8Jejmdx1sLJg5zneE9JwKf5FmavNw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lWcIhIyKeog?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KPKM2uc2VNo?list=PLat8Jejmdx1sLJg5zneE9JwKf5FmavNw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ontarionature.org/wp-content/uploads/2018/03/Ontario_Nature_Forest_Foraging_Guide_official.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omafra.gov.on.ca/CropOp/en/field_grain/spec_grains/wiri.html" TargetMode="External"/><Relationship Id="rId7" Type="http://schemas.openxmlformats.org/officeDocument/2006/relationships/hyperlink" Target="https://www.nwac.ca/wp-content/uploads/2015/05/2012-Diabetes-Traditional-Foods-and-Recipes.pdf" TargetMode="External"/><Relationship Id="rId2" Type="http://schemas.openxmlformats.org/officeDocument/2006/relationships/hyperlink" Target="https://www.mnopedia.org/thing/wild-rice-and-Ojibwe" TargetMode="External"/><Relationship Id="rId1" Type="http://schemas.openxmlformats.org/officeDocument/2006/relationships/slideLayout" Target="../slideLayouts/slideLayout2.xml"/><Relationship Id="rId6" Type="http://schemas.openxmlformats.org/officeDocument/2006/relationships/hyperlink" Target="https://www.foodnetwork.ca/shows/great-canadian-cookbook/blog/delicious-ways-to-enjoy-canadian-wild-rice-this-fall/" TargetMode="External"/><Relationship Id="rId5" Type="http://schemas.openxmlformats.org/officeDocument/2006/relationships/image" Target="../media/image22.jp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hyperlink" Target="https://commons.wikimedia.org/w/index.php?curid=146498" TargetMode="External"/><Relationship Id="rId2" Type="http://schemas.openxmlformats.org/officeDocument/2006/relationships/hyperlink" Target="https://www.almanac.com/plant/blueberries" TargetMode="Externa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s://commons.wikimedia.org/w/index.php?curid=1006845" TargetMode="External"/><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3" Type="http://schemas.openxmlformats.org/officeDocument/2006/relationships/hyperlink" Target="https://www.almanac.com/plant/strawberries" TargetMode="External"/><Relationship Id="rId7" Type="http://schemas.openxmlformats.org/officeDocument/2006/relationships/image" Target="../media/image26.jpg"/><Relationship Id="rId2" Type="http://schemas.openxmlformats.org/officeDocument/2006/relationships/hyperlink" Target="https://glitcsnap.wordpress.com/2014/06/16/the-strawberry-teaching/" TargetMode="External"/><Relationship Id="rId1" Type="http://schemas.openxmlformats.org/officeDocument/2006/relationships/slideLayout" Target="../slideLayouts/slideLayout2.xml"/><Relationship Id="rId6" Type="http://schemas.openxmlformats.org/officeDocument/2006/relationships/hyperlink" Target="https://www.hobbyfarms.com/wild-vs-garden-strawberries-which-one-should-i-grow/" TargetMode="External"/><Relationship Id="rId5" Type="http://schemas.openxmlformats.org/officeDocument/2006/relationships/hyperlink" Target="https://www.britannica.com/plant/strawberry" TargetMode="External"/><Relationship Id="rId4" Type="http://schemas.openxmlformats.org/officeDocument/2006/relationships/image" Target="../media/image25.jpg"/></Relationships>
</file>

<file path=ppt/slides/_rels/slide53.xml.rels><?xml version="1.0" encoding="UTF-8" standalone="yes"?>
<Relationships xmlns="http://schemas.openxmlformats.org/package/2006/relationships"><Relationship Id="rId3" Type="http://schemas.openxmlformats.org/officeDocument/2006/relationships/hyperlink" Target="https://www.thecanadianencyclopedia.ca/en/article/scurvy" TargetMode="External"/><Relationship Id="rId2" Type="http://schemas.openxmlformats.org/officeDocument/2006/relationships/hyperlink" Target="http://www.7generations.org/making-cedar-tea/" TargetMode="Externa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s://ediblemichiana.ediblecommunities.com/recipes/cedar-tea"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modernfarmer.com/2018/06/three-sisters-garden-planting-corn-beans-squash-together/" TargetMode="External"/><Relationship Id="rId2" Type="http://schemas.openxmlformats.org/officeDocument/2006/relationships/hyperlink" Target="https://www.nsuok.edu/heritage/three-sisters-legend.aspx" TargetMode="Externa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5.xml.rels><?xml version="1.0" encoding="UTF-8" standalone="yes"?>
<Relationships xmlns="http://schemas.openxmlformats.org/package/2006/relationships"><Relationship Id="rId2" Type="http://schemas.openxmlformats.org/officeDocument/2006/relationships/hyperlink" Target="https://www.nwac.ca/wp-content/uploads/2015/05/2012-Diabetes-Traditional-Foods-and-Recipe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qULkjDccCeY?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p3St51F4kE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3367B4-DDED-4A9E-A87A-236A807CB168}"/>
              </a:ext>
            </a:extLst>
          </p:cNvPr>
          <p:cNvSpPr txBox="1"/>
          <p:nvPr/>
        </p:nvSpPr>
        <p:spPr>
          <a:xfrm>
            <a:off x="600074" y="1733460"/>
            <a:ext cx="11249025" cy="3249095"/>
          </a:xfrm>
          <a:prstGeom prst="rect">
            <a:avLst/>
          </a:prstGeom>
          <a:noFill/>
        </p:spPr>
        <p:txBody>
          <a:bodyPr wrap="square" rtlCol="0">
            <a:spAutoFit/>
          </a:bodyPr>
          <a:lstStyle/>
          <a:p>
            <a:pPr algn="ctr"/>
            <a:r>
              <a:rPr lang="en-CA" sz="2400" dirty="0">
                <a:latin typeface="Times New Roman" panose="02020603050405020304" pitchFamily="18" charset="0"/>
                <a:cs typeface="Times New Roman" panose="02020603050405020304" pitchFamily="18" charset="0"/>
              </a:rPr>
              <a:t>Module 1: </a:t>
            </a:r>
            <a:r>
              <a:rPr lang="en-US" sz="2400" dirty="0">
                <a:effectLst/>
                <a:latin typeface="Times New Roman" panose="02020603050405020304" pitchFamily="18" charset="0"/>
                <a:ea typeface="Calibri" panose="020F0502020204030204" pitchFamily="34" charset="0"/>
              </a:rPr>
              <a:t>Agricultural Training Module </a:t>
            </a:r>
          </a:p>
          <a:p>
            <a:pPr algn="ct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Required Content:</a:t>
            </a: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 biology, lifecycle, and environmental conditions pertinent to growing in the north</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Conventional methods of agriculture/farming and their benefits/disadvantages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Different food crops/cultivars locally/globally will also be discussed in their relevance to sustainable northern growing including the agricultural zone map its geographical effect (pending community location)</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CA" sz="1800" dirty="0">
              <a:latin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95913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Parts Of A Plant </a:t>
            </a:r>
            <a:r>
              <a:rPr lang="en-US" sz="2800" dirty="0">
                <a:latin typeface="Times New Roman" panose="02020603050405020304" pitchFamily="18" charset="0"/>
                <a:ea typeface="Calibri" panose="020F0502020204030204" pitchFamily="34" charset="0"/>
                <a:cs typeface="Times New Roman" panose="02020603050405020304" pitchFamily="18" charset="0"/>
              </a:rPr>
              <a:t>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2743443"/>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Important parts of a plant are leaves, bud, flower, stem, fruit, and roots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bud protects baby flower or baby leave from harmful elements of nature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Flower is usually colorful and attract insects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Leaf absorbs sunlight and makes food</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Fruit is part of the plant that contains excess food and seeds. Not all fruits are sweet and/or edible. Sometimes, it helps the plant in dispersing the seeds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Stem holds the plant upright and carries water, food and nutrients to all part of the plant</a:t>
            </a: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The roots absorb water and mineral from the soil. It also acts as an anchor</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40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Parts Of A Plant </a:t>
            </a:r>
            <a:r>
              <a:rPr lang="en-US" sz="2800" dirty="0">
                <a:latin typeface="Times New Roman" panose="02020603050405020304" pitchFamily="18" charset="0"/>
                <a:ea typeface="Calibri" panose="020F0502020204030204" pitchFamily="34" charset="0"/>
                <a:cs typeface="Times New Roman" panose="02020603050405020304" pitchFamily="18" charset="0"/>
              </a:rPr>
              <a:t>Notes (Word Doc)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2743443"/>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Important parts of a plant are _______, ______, _______, _______, _______, and ________.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_____ protects baby flower or baby leave from harmful elements of nature.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 is usually colorful and attract insects.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 absorbs ______ and makes food.</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________ is part of the plant that contains excess _____ and ______. Not all fruits are sweet and/or edible. Sometimes, it helps the plant in dispersing the seeds.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________ holds the plant upright and carries water, food and nutrients to all part of the plant.</a:t>
            </a: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The _______ absorb water and mineral from the soil. It also acts as an anchor.</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04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Parts Of A Plant </a:t>
            </a:r>
            <a:r>
              <a:rPr lang="en-US" sz="2800" dirty="0">
                <a:latin typeface="Times New Roman" panose="02020603050405020304" pitchFamily="18" charset="0"/>
                <a:ea typeface="Calibri" panose="020F0502020204030204" pitchFamily="34" charset="0"/>
                <a:cs typeface="Times New Roman" panose="02020603050405020304" pitchFamily="18" charset="0"/>
              </a:rPr>
              <a:t>Quiz</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1022459"/>
          </a:xfrm>
          <a:prstGeom prst="rect">
            <a:avLst/>
          </a:prstGeom>
          <a:noFill/>
        </p:spPr>
        <p:txBody>
          <a:bodyPr wrap="square" rtlCol="0">
            <a:spAutoFit/>
          </a:bodyPr>
          <a:lstStyle/>
          <a:p>
            <a:pPr marL="342900" lvl="0" indent="-342900">
              <a:lnSpc>
                <a:spcPct val="115000"/>
              </a:lnSpc>
              <a:buFont typeface="+mj-lt"/>
              <a:buAutoNum type="arabi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What are the important parts of a plant?</a:t>
            </a:r>
          </a:p>
          <a:p>
            <a:pPr marL="342900" lvl="0" indent="-342900">
              <a:lnSpc>
                <a:spcPct val="115000"/>
              </a:lnSpc>
              <a:buFont typeface="+mj-lt"/>
              <a:buAutoNum type="arabicPeriod"/>
            </a:pPr>
            <a:r>
              <a:rPr lang="en-CA" dirty="0">
                <a:latin typeface="Times New Roman" panose="02020603050405020304" pitchFamily="18" charset="0"/>
                <a:ea typeface="Calibri" panose="020F0502020204030204" pitchFamily="34" charset="0"/>
                <a:cs typeface="Times New Roman" panose="02020603050405020304" pitchFamily="18" charset="0"/>
              </a:rPr>
              <a:t>What are the roles of each important part? (Matching)</a:t>
            </a:r>
          </a:p>
          <a:p>
            <a:pPr marL="342900" lvl="0" indent="-342900">
              <a:lnSpc>
                <a:spcPct val="115000"/>
              </a:lnSpc>
              <a:buFont typeface="+mj-lt"/>
              <a:buAutoNum type="arabi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Where does e</a:t>
            </a:r>
            <a:r>
              <a:rPr lang="en-CA" dirty="0">
                <a:latin typeface="Times New Roman" panose="02020603050405020304" pitchFamily="18" charset="0"/>
                <a:ea typeface="Calibri" panose="020F0502020204030204" pitchFamily="34" charset="0"/>
                <a:cs typeface="Times New Roman" panose="02020603050405020304" pitchFamily="18" charset="0"/>
              </a:rPr>
              <a:t>ach part located on the plant?</a:t>
            </a:r>
          </a:p>
        </p:txBody>
      </p:sp>
      <p:pic>
        <p:nvPicPr>
          <p:cNvPr id="4" name="Picture 3">
            <a:extLst>
              <a:ext uri="{FF2B5EF4-FFF2-40B4-BE49-F238E27FC236}">
                <a16:creationId xmlns:a16="http://schemas.microsoft.com/office/drawing/2014/main" id="{78FFF6F2-A885-400A-8B75-1809233349E9}"/>
              </a:ext>
            </a:extLst>
          </p:cNvPr>
          <p:cNvPicPr/>
          <p:nvPr/>
        </p:nvPicPr>
        <p:blipFill>
          <a:blip r:embed="rId2"/>
          <a:stretch>
            <a:fillRect/>
          </a:stretch>
        </p:blipFill>
        <p:spPr>
          <a:xfrm>
            <a:off x="1144112" y="2898929"/>
            <a:ext cx="4186555" cy="3581400"/>
          </a:xfrm>
          <a:prstGeom prst="rect">
            <a:avLst/>
          </a:prstGeom>
        </p:spPr>
      </p:pic>
      <p:pic>
        <p:nvPicPr>
          <p:cNvPr id="5" name="Picture 4">
            <a:extLst>
              <a:ext uri="{FF2B5EF4-FFF2-40B4-BE49-F238E27FC236}">
                <a16:creationId xmlns:a16="http://schemas.microsoft.com/office/drawing/2014/main" id="{630B04F0-D137-4EC7-A0E3-DE1A37DD6638}"/>
              </a:ext>
            </a:extLst>
          </p:cNvPr>
          <p:cNvPicPr/>
          <p:nvPr/>
        </p:nvPicPr>
        <p:blipFill>
          <a:blip r:embed="rId3"/>
          <a:stretch>
            <a:fillRect/>
          </a:stretch>
        </p:blipFill>
        <p:spPr>
          <a:xfrm>
            <a:off x="6345555" y="2898929"/>
            <a:ext cx="4244340" cy="3581400"/>
          </a:xfrm>
          <a:prstGeom prst="rect">
            <a:avLst/>
          </a:prstGeom>
        </p:spPr>
      </p:pic>
    </p:spTree>
    <p:extLst>
      <p:ext uri="{BB962C8B-B14F-4D97-AF65-F5344CB8AC3E}">
        <p14:creationId xmlns:p14="http://schemas.microsoft.com/office/powerpoint/2010/main" val="289138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835222-424F-433A-8F5C-AE34CAB2AD43}"/>
              </a:ext>
            </a:extLst>
          </p:cNvPr>
          <p:cNvSpPr txBox="1"/>
          <p:nvPr/>
        </p:nvSpPr>
        <p:spPr>
          <a:xfrm>
            <a:off x="292964" y="678560"/>
            <a:ext cx="2467992"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Photosynthesis </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nline Media 2" title="Photosynthesis | The Dr. Binocs Show | Learn Videos For Kids">
            <a:hlinkClick r:id="" action="ppaction://media"/>
            <a:extLst>
              <a:ext uri="{FF2B5EF4-FFF2-40B4-BE49-F238E27FC236}">
                <a16:creationId xmlns:a16="http://schemas.microsoft.com/office/drawing/2014/main" id="{E86EB87B-616F-4957-81E0-E3BFBBC21516}"/>
              </a:ext>
            </a:extLst>
          </p:cNvPr>
          <p:cNvPicPr>
            <a:picLocks noRot="1" noChangeAspect="1"/>
          </p:cNvPicPr>
          <p:nvPr>
            <a:videoFile r:link="rId1"/>
          </p:nvPr>
        </p:nvPicPr>
        <p:blipFill>
          <a:blip r:embed="rId3"/>
          <a:stretch>
            <a:fillRect/>
          </a:stretch>
        </p:blipFill>
        <p:spPr>
          <a:xfrm>
            <a:off x="2287114" y="1592864"/>
            <a:ext cx="7617771" cy="4304040"/>
          </a:xfrm>
          <a:prstGeom prst="rect">
            <a:avLst/>
          </a:prstGeom>
        </p:spPr>
      </p:pic>
    </p:spTree>
    <p:extLst>
      <p:ext uri="{BB962C8B-B14F-4D97-AF65-F5344CB8AC3E}">
        <p14:creationId xmlns:p14="http://schemas.microsoft.com/office/powerpoint/2010/main" val="106819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Photosynthesis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3112134"/>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Photo means Light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Synthesis means Putting Together</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Photosynthesis is using light to put things together</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use this process to make their food with the help of sunlight, water and carbon dioxide</a:t>
            </a:r>
          </a:p>
          <a:p>
            <a:pPr marL="342900" lvl="0" indent="-342900">
              <a:lnSpc>
                <a:spcPct val="115000"/>
              </a:lnSpc>
              <a:spcAft>
                <a:spcPts val="1000"/>
              </a:spcAft>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Fun </a:t>
            </a:r>
            <a:r>
              <a:rPr lang="en-CA" dirty="0">
                <a:latin typeface="Times New Roman" panose="02020603050405020304" pitchFamily="18" charset="0"/>
                <a:ea typeface="Calibri" panose="020F0502020204030204" pitchFamily="34" charset="0"/>
                <a:cs typeface="Times New Roman" panose="02020603050405020304" pitchFamily="18" charset="0"/>
              </a:rPr>
              <a:t>Fact: If no sunlight is available, LED growing lights can replace it.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71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Photosynthesis Notes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3128164"/>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Photo means 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Synthesis means _________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Photosynthesis is using light to put things together</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use this process to make their food with the help of _______,___________ and __________</a:t>
            </a:r>
          </a:p>
          <a:p>
            <a:pPr marL="342900" lvl="0" indent="-342900">
              <a:lnSpc>
                <a:spcPct val="115000"/>
              </a:lnSpc>
              <a:spcAft>
                <a:spcPts val="1000"/>
              </a:spcAft>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Fun </a:t>
            </a:r>
            <a:r>
              <a:rPr lang="en-CA" dirty="0">
                <a:latin typeface="Times New Roman" panose="02020603050405020304" pitchFamily="18" charset="0"/>
                <a:ea typeface="Calibri" panose="020F0502020204030204" pitchFamily="34" charset="0"/>
                <a:cs typeface="Times New Roman" panose="02020603050405020304" pitchFamily="18" charset="0"/>
              </a:rPr>
              <a:t>Fact: If no sunlight is available</a:t>
            </a:r>
            <a:r>
              <a:rPr lang="en-CA">
                <a:latin typeface="Times New Roman" panose="02020603050405020304" pitchFamily="18" charset="0"/>
                <a:ea typeface="Calibri" panose="020F0502020204030204" pitchFamily="34" charset="0"/>
                <a:cs typeface="Times New Roman" panose="02020603050405020304" pitchFamily="18" charset="0"/>
              </a:rPr>
              <a:t>, growing </a:t>
            </a:r>
            <a:r>
              <a:rPr lang="en-CA" dirty="0">
                <a:latin typeface="Times New Roman" panose="02020603050405020304" pitchFamily="18" charset="0"/>
                <a:ea typeface="Calibri" panose="020F0502020204030204" pitchFamily="34" charset="0"/>
                <a:cs typeface="Times New Roman" panose="02020603050405020304" pitchFamily="18" charset="0"/>
              </a:rPr>
              <a:t>lights can replace it.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endParaRPr lang="en-CA"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75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Photosynthesis </a:t>
            </a:r>
            <a:r>
              <a:rPr lang="en-US" sz="2800" dirty="0">
                <a:latin typeface="Times New Roman" panose="02020603050405020304" pitchFamily="18" charset="0"/>
                <a:ea typeface="Calibri" panose="020F0502020204030204" pitchFamily="34" charset="0"/>
                <a:cs typeface="Times New Roman" panose="02020603050405020304" pitchFamily="18" charset="0"/>
              </a:rPr>
              <a:t>Quiz</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687881"/>
          </a:xfrm>
          <a:prstGeom prst="rect">
            <a:avLst/>
          </a:prstGeom>
          <a:noFill/>
        </p:spPr>
        <p:txBody>
          <a:bodyPr wrap="square" rtlCol="0">
            <a:spAutoFit/>
          </a:bodyPr>
          <a:lstStyle/>
          <a:p>
            <a:pPr marL="342900" lvl="0" indent="-342900">
              <a:lnSpc>
                <a:spcPct val="115000"/>
              </a:lnSpc>
              <a:buFont typeface="+mj-lt"/>
              <a:buAutoNum type="arabicPeriod"/>
            </a:pPr>
            <a:r>
              <a:rPr lang="en-CA" dirty="0">
                <a:latin typeface="Times New Roman" panose="02020603050405020304" pitchFamily="18" charset="0"/>
                <a:ea typeface="Calibri" panose="020F0502020204030204" pitchFamily="34" charset="0"/>
                <a:cs typeface="Times New Roman" panose="02020603050405020304" pitchFamily="18" charset="0"/>
              </a:rPr>
              <a:t>What do plants need to make food and how can we give plants access to them?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70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lant Nutrition | Plants | Biology | FuseSchool">
            <a:hlinkClick r:id="" action="ppaction://media"/>
            <a:extLst>
              <a:ext uri="{FF2B5EF4-FFF2-40B4-BE49-F238E27FC236}">
                <a16:creationId xmlns:a16="http://schemas.microsoft.com/office/drawing/2014/main" id="{0EBD9844-ED8C-4F8F-BE07-5A9D214FD362}"/>
              </a:ext>
            </a:extLst>
          </p:cNvPr>
          <p:cNvPicPr>
            <a:picLocks noRot="1" noChangeAspect="1"/>
          </p:cNvPicPr>
          <p:nvPr>
            <a:videoFile r:link="rId1"/>
          </p:nvPr>
        </p:nvPicPr>
        <p:blipFill>
          <a:blip r:embed="rId3"/>
          <a:stretch>
            <a:fillRect/>
          </a:stretch>
        </p:blipFill>
        <p:spPr>
          <a:xfrm>
            <a:off x="2102314" y="1490304"/>
            <a:ext cx="8299355" cy="4689136"/>
          </a:xfrm>
          <a:prstGeom prst="rect">
            <a:avLst/>
          </a:prstGeom>
        </p:spPr>
      </p:pic>
      <p:sp>
        <p:nvSpPr>
          <p:cNvPr id="5" name="TextBox 4">
            <a:extLst>
              <a:ext uri="{FF2B5EF4-FFF2-40B4-BE49-F238E27FC236}">
                <a16:creationId xmlns:a16="http://schemas.microsoft.com/office/drawing/2014/main" id="{28835222-424F-433A-8F5C-AE34CAB2AD43}"/>
              </a:ext>
            </a:extLst>
          </p:cNvPr>
          <p:cNvSpPr txBox="1"/>
          <p:nvPr/>
        </p:nvSpPr>
        <p:spPr>
          <a:xfrm>
            <a:off x="292963" y="678560"/>
            <a:ext cx="6640497"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Plant Nutrition </a:t>
            </a:r>
          </a:p>
        </p:txBody>
      </p:sp>
    </p:spTree>
    <p:extLst>
      <p:ext uri="{BB962C8B-B14F-4D97-AF65-F5344CB8AC3E}">
        <p14:creationId xmlns:p14="http://schemas.microsoft.com/office/powerpoint/2010/main" val="10583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835222-424F-433A-8F5C-AE34CAB2AD43}"/>
              </a:ext>
            </a:extLst>
          </p:cNvPr>
          <p:cNvSpPr txBox="1"/>
          <p:nvPr/>
        </p:nvSpPr>
        <p:spPr>
          <a:xfrm>
            <a:off x="292963" y="678560"/>
            <a:ext cx="6640497"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Plant Nutrition Notes (Word Doc)</a:t>
            </a:r>
          </a:p>
        </p:txBody>
      </p:sp>
      <p:sp>
        <p:nvSpPr>
          <p:cNvPr id="2" name="TextBox 1">
            <a:extLst>
              <a:ext uri="{FF2B5EF4-FFF2-40B4-BE49-F238E27FC236}">
                <a16:creationId xmlns:a16="http://schemas.microsoft.com/office/drawing/2014/main" id="{4290A3E3-309E-4FDC-8007-0608C6C44467}"/>
              </a:ext>
            </a:extLst>
          </p:cNvPr>
          <p:cNvSpPr txBox="1"/>
          <p:nvPr/>
        </p:nvSpPr>
        <p:spPr>
          <a:xfrm>
            <a:off x="292963" y="1766656"/>
            <a:ext cx="11425561" cy="3045962"/>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get food through _________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Nitrogen is needed to ______________. Without this element, plants will have stunt growth</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_____________ is needed to make Chlorophyll which _____________. Without this element, less photosynthesis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Potassium is needed for _______________</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Phosphate is needed for </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______________</a:t>
            </a: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Hydroponics, plants are grown in ______, not _____ which allows the farmers to have more control over the minerals and conditions that the plants grown in</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Artificial Fertilizer are called NPK which stands for __________, __________ and ________ contain in the solution</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67689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835222-424F-433A-8F5C-AE34CAB2AD43}"/>
              </a:ext>
            </a:extLst>
          </p:cNvPr>
          <p:cNvSpPr txBox="1"/>
          <p:nvPr/>
        </p:nvSpPr>
        <p:spPr>
          <a:xfrm>
            <a:off x="292963" y="678560"/>
            <a:ext cx="6640497"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Plant Nutrition Key Points</a:t>
            </a:r>
          </a:p>
        </p:txBody>
      </p:sp>
      <p:sp>
        <p:nvSpPr>
          <p:cNvPr id="2" name="TextBox 1">
            <a:extLst>
              <a:ext uri="{FF2B5EF4-FFF2-40B4-BE49-F238E27FC236}">
                <a16:creationId xmlns:a16="http://schemas.microsoft.com/office/drawing/2014/main" id="{4290A3E3-309E-4FDC-8007-0608C6C44467}"/>
              </a:ext>
            </a:extLst>
          </p:cNvPr>
          <p:cNvSpPr txBox="1"/>
          <p:nvPr/>
        </p:nvSpPr>
        <p:spPr>
          <a:xfrm>
            <a:off x="292963" y="1766656"/>
            <a:ext cx="11425561" cy="3045962"/>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get food through Photosynthesis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Nitrogen is needed to make protein. Without this element, plants will have stunt growth</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Magnesium is needed to make Chlorophyll which absorb lights. Without this element, less photosynthesis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Potassium is needed for growth and plant immune system</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Phosphate is needed for energy transfer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Hydroponics, plants are grown in water, not soil which allows the farmers to have more control over the minerals and conditions that the plants grown in</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Artificial Fertilizer are called NPK which stands for Nitrogen, Phosphorous and Potassium contain in the solution</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71837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835222-424F-433A-8F5C-AE34CAB2AD43}"/>
              </a:ext>
            </a:extLst>
          </p:cNvPr>
          <p:cNvSpPr txBox="1"/>
          <p:nvPr/>
        </p:nvSpPr>
        <p:spPr>
          <a:xfrm>
            <a:off x="292963" y="678560"/>
            <a:ext cx="6640497"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Organic vs Conventional Farming</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Organic vs Conventional Farming">
            <a:hlinkClick r:id="" action="ppaction://media"/>
            <a:extLst>
              <a:ext uri="{FF2B5EF4-FFF2-40B4-BE49-F238E27FC236}">
                <a16:creationId xmlns:a16="http://schemas.microsoft.com/office/drawing/2014/main" id="{D91FFA0A-208F-42B3-A29D-D97614280A45}"/>
              </a:ext>
            </a:extLst>
          </p:cNvPr>
          <p:cNvPicPr>
            <a:picLocks noRot="1" noChangeAspect="1"/>
          </p:cNvPicPr>
          <p:nvPr>
            <a:videoFile r:link="rId1"/>
          </p:nvPr>
        </p:nvPicPr>
        <p:blipFill>
          <a:blip r:embed="rId3"/>
          <a:stretch>
            <a:fillRect/>
          </a:stretch>
        </p:blipFill>
        <p:spPr>
          <a:xfrm>
            <a:off x="2716320" y="1633121"/>
            <a:ext cx="7075750" cy="4540122"/>
          </a:xfrm>
          <a:prstGeom prst="rect">
            <a:avLst/>
          </a:prstGeom>
        </p:spPr>
      </p:pic>
    </p:spTree>
    <p:extLst>
      <p:ext uri="{BB962C8B-B14F-4D97-AF65-F5344CB8AC3E}">
        <p14:creationId xmlns:p14="http://schemas.microsoft.com/office/powerpoint/2010/main" val="72649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835222-424F-433A-8F5C-AE34CAB2AD43}"/>
              </a:ext>
            </a:extLst>
          </p:cNvPr>
          <p:cNvSpPr txBox="1"/>
          <p:nvPr/>
        </p:nvSpPr>
        <p:spPr>
          <a:xfrm>
            <a:off x="292963" y="678560"/>
            <a:ext cx="6640497"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Plant Nutrition Quiz</a:t>
            </a:r>
          </a:p>
        </p:txBody>
      </p:sp>
      <p:sp>
        <p:nvSpPr>
          <p:cNvPr id="2" name="TextBox 1">
            <a:extLst>
              <a:ext uri="{FF2B5EF4-FFF2-40B4-BE49-F238E27FC236}">
                <a16:creationId xmlns:a16="http://schemas.microsoft.com/office/drawing/2014/main" id="{4290A3E3-309E-4FDC-8007-0608C6C44467}"/>
              </a:ext>
            </a:extLst>
          </p:cNvPr>
          <p:cNvSpPr txBox="1"/>
          <p:nvPr/>
        </p:nvSpPr>
        <p:spPr>
          <a:xfrm>
            <a:off x="292963" y="1766656"/>
            <a:ext cx="11425561" cy="2280624"/>
          </a:xfrm>
          <a:prstGeom prst="rect">
            <a:avLst/>
          </a:prstGeom>
          <a:noFill/>
        </p:spPr>
        <p:txBody>
          <a:bodyPr wrap="square" rtlCol="0">
            <a:spAutoFit/>
          </a:bodyPr>
          <a:lstStyle/>
          <a:p>
            <a:pPr marL="342900" lvl="0" indent="-342900">
              <a:lnSpc>
                <a:spcPct val="115000"/>
              </a:lnSpc>
              <a:buFont typeface="+mj-lt"/>
              <a:buAutoNum type="arabi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What does NPK stands for?</a:t>
            </a:r>
          </a:p>
          <a:p>
            <a:pPr marL="342900" lvl="0" indent="-342900">
              <a:lnSpc>
                <a:spcPct val="115000"/>
              </a:lnSpc>
              <a:buFont typeface="+mj-lt"/>
              <a:buAutoNum type="arabi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Why is Nitrogen important to plant grow?</a:t>
            </a:r>
          </a:p>
          <a:p>
            <a:pPr marL="342900" lvl="0" indent="-342900">
              <a:lnSpc>
                <a:spcPct val="115000"/>
              </a:lnSpc>
              <a:buFont typeface="+mj-lt"/>
              <a:buAutoNum type="arabicPeriod"/>
            </a:pPr>
            <a:r>
              <a:rPr lang="en-CA" dirty="0">
                <a:latin typeface="Times New Roman" panose="02020603050405020304" pitchFamily="18" charset="0"/>
                <a:ea typeface="Calibri" panose="020F0502020204030204" pitchFamily="34" charset="0"/>
                <a:cs typeface="Times New Roman" panose="02020603050405020304" pitchFamily="18" charset="0"/>
              </a:rPr>
              <a:t>Why is Potassium important?</a:t>
            </a:r>
          </a:p>
          <a:p>
            <a:pPr marL="342900" lvl="0" indent="-342900">
              <a:lnSpc>
                <a:spcPct val="115000"/>
              </a:lnSpc>
              <a:buFont typeface="+mj-lt"/>
              <a:buAutoNum type="arabi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Why is </a:t>
            </a:r>
            <a:r>
              <a:rPr lang="en-CA" dirty="0">
                <a:latin typeface="Times New Roman" panose="02020603050405020304" pitchFamily="18" charset="0"/>
                <a:ea typeface="Calibri" panose="020F0502020204030204" pitchFamily="34" charset="0"/>
                <a:cs typeface="Times New Roman" panose="02020603050405020304" pitchFamily="18" charset="0"/>
              </a:rPr>
              <a:t>Phosphate important?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dirty="0">
                <a:latin typeface="Times New Roman" panose="02020603050405020304" pitchFamily="18" charset="0"/>
                <a:ea typeface="Calibri" panose="020F0502020204030204" pitchFamily="34" charset="0"/>
                <a:cs typeface="Times New Roman" panose="02020603050405020304" pitchFamily="18" charset="0"/>
              </a:rPr>
              <a:t>What is Hydroponic?</a:t>
            </a:r>
          </a:p>
          <a:p>
            <a:pPr marL="342900" lvl="0" indent="-342900">
              <a:lnSpc>
                <a:spcPct val="115000"/>
              </a:lnSpc>
              <a:buFont typeface="+mj-lt"/>
              <a:buAutoNum type="arabicPeriod"/>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09672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Plant Nutrients">
            <a:hlinkClick r:id="" action="ppaction://media"/>
            <a:extLst>
              <a:ext uri="{FF2B5EF4-FFF2-40B4-BE49-F238E27FC236}">
                <a16:creationId xmlns:a16="http://schemas.microsoft.com/office/drawing/2014/main" id="{ECCC9C85-512F-4DF5-BBBB-1F7096AD6284}"/>
              </a:ext>
            </a:extLst>
          </p:cNvPr>
          <p:cNvPicPr>
            <a:picLocks noRot="1" noChangeAspect="1"/>
          </p:cNvPicPr>
          <p:nvPr>
            <a:videoFile r:link="rId1"/>
          </p:nvPr>
        </p:nvPicPr>
        <p:blipFill>
          <a:blip r:embed="rId3"/>
          <a:stretch>
            <a:fillRect/>
          </a:stretch>
        </p:blipFill>
        <p:spPr>
          <a:xfrm>
            <a:off x="2208046" y="1661765"/>
            <a:ext cx="7775908" cy="4393388"/>
          </a:xfrm>
          <a:prstGeom prst="rect">
            <a:avLst/>
          </a:prstGeom>
        </p:spPr>
      </p:pic>
    </p:spTree>
    <p:extLst>
      <p:ext uri="{BB962C8B-B14F-4D97-AF65-F5344CB8AC3E}">
        <p14:creationId xmlns:p14="http://schemas.microsoft.com/office/powerpoint/2010/main" val="27951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 Notes (Word Doc)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438182"/>
            <a:ext cx="11425561" cy="5291833"/>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Macronutrients are ____________, ___________ and ___________ because they are needed by the plants in relatively large amount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Secondary Nutrients are ___________, __________ and _________ because they have important supporting role in plant cellular development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Micronutrients are __________, ___________, ___________, ____________, ____________, ____________, ________ and ___________ because they are needed in small amount. They are just as essential as macronutrients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Non-mineral nutrients are __________, _________ and __________ because they are obtained from the atmosphere and water</a:t>
            </a: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____________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Responsible for rapid foliage growth and green color</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Easily leaves the soil</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Mobile in plant, moving to new growth</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Encourages root formation and growth</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quality of seed, fruit, and flower production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disease resistance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053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 </a:t>
            </a:r>
            <a:r>
              <a:rPr lang="en-US" sz="2800" dirty="0">
                <a:latin typeface="Times New Roman" panose="02020603050405020304" pitchFamily="18" charset="0"/>
                <a:ea typeface="Calibri" panose="020F0502020204030204" pitchFamily="34" charset="0"/>
                <a:cs typeface="Times New Roman" panose="02020603050405020304" pitchFamily="18" charset="0"/>
              </a:rPr>
              <a:t>Notes (Word Doc)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84411"/>
            <a:ext cx="11425561" cy="4526496"/>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plants overcome drought stress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Improves winter hardiness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diseases resistance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Improves the strength of stems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Is a key part of chlorophyll which helps plants to absorb sunlight during photosynthesis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form chlorophyll</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with protein production and making plant oils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crop yields and improves produce quality</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Needed in large amounts by all plants for the formation of cell walls and cell membranes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Plays a vital role in soil structure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316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 </a:t>
            </a:r>
            <a:r>
              <a:rPr lang="en-US" sz="2800" dirty="0">
                <a:latin typeface="Times New Roman" panose="02020603050405020304" pitchFamily="18" charset="0"/>
                <a:ea typeface="Calibri" panose="020F0502020204030204" pitchFamily="34" charset="0"/>
                <a:cs typeface="Times New Roman" panose="02020603050405020304" pitchFamily="18" charset="0"/>
              </a:rPr>
              <a:t>Notes (Word Doc)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651246"/>
            <a:ext cx="11425561" cy="4017638"/>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Essential for creating new plant cells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with pollination, fruit and seed development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in plant growth and development by regulating the opening and closing of the leaves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Important in plant processes including photosynthesis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Involved in pollen germination, tube growth and root cell elongation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resistance to root pathogens </a:t>
            </a: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Plays a critical role in DNA synthesis, respiration and photosynthesis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Essential for maintenance of chloroplast structure and function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906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 </a:t>
            </a:r>
            <a:r>
              <a:rPr lang="en-US" sz="2800" dirty="0">
                <a:latin typeface="Times New Roman" panose="02020603050405020304" pitchFamily="18" charset="0"/>
                <a:ea typeface="Calibri" panose="020F0502020204030204" pitchFamily="34" charset="0"/>
                <a:cs typeface="Times New Roman" panose="02020603050405020304" pitchFamily="18" charset="0"/>
              </a:rPr>
              <a:t>Notes (Word Doc)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962124"/>
            <a:ext cx="11425561" cy="2933752"/>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nitrogen change into a form that is usable by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Activate some enzymes in plants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Needed in photosynthesis and respiration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Is an important part of many enzymes and proteins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__________</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Is an essential component in enzymes that convert nitrogen into a useable form in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714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438182"/>
            <a:ext cx="11425561" cy="4973285"/>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Macronutrients are Nitrogen, Phosphorus and Potassium because they are needed by the plants in relatively large amount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Secondary Nutrients are Magnesium, Sulfur and Calcium because they have important supporting role in plant cellular development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Micronutrients are Boron, Chlorine, Manganese, Iron, Nickel, Copper, Zinc and Molybdenum because they are needed in small amount. They are just as essential as macronutrients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Non-mineral nutrients are Hydrogen, Carbon and Oxygen because they are obtained from the atmosphere and water</a:t>
            </a: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Nitrogen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Responsible for rapid foliage growth and green color</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Easily leaves the soil</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Mobile in plant, moving to new growth</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Phosphorus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Encourages root formation and growth</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quality of seed, fruit, and flower production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disease resistance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424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652944"/>
            <a:ext cx="11425561" cy="4526496"/>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Potassium</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plants overcome drought stress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Improves winter hardiness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diseases resistance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Improves the strength of stems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Magnesium</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Is a key part of chlorophyll which helps plants to absorb sunlight during photosynthesis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Sulfur</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form chlorophyll</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with protein production and making plant oils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crop yields and improves produce quality</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Calcium</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Needed in large amounts by all plants for the formation of cell walls and cell membranes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Plays a vital role in soil structure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13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651246"/>
            <a:ext cx="11425561" cy="4017638"/>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Boron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Essential for creating new plant cells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with pollination, fruit and seed development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Chlorine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in plant growth and development by regulating the opening and closing of the leaves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Manganese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Important in plant processes including photosynthesis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Involved in pollen germination, tube growth and root cell elongation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Increases resistance to root pathogens </a:t>
            </a: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Iron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Plays a critical role in DNA synthesis, respiration and photosynthesis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Essential for maintenance of chloroplast structure and function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877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962124"/>
            <a:ext cx="11425561" cy="2933752"/>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Nickel</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Helps nitrogen change into a form that is usable by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Copper</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Activate some enzymes in plants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Needed in photosynthesis and respiration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Zinc</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Is an important part of many enzymes and proteins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Molybdenum</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Is an essential component in enzymes that convert nitrogen into a useable form in the plant</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3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9170633"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Organic vs Conventional Farming Notes (Word Doc)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3045962"/>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Organic Farmers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Use _______ approaches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_______ use herbicides and pesticides that are synthetic, or chemical based</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a:lnSpc>
                <a:spcPct val="115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Conventional Farmers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Use crop rotations to help crop grow betters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Use _______ pesticides and herbicides to control insects, pests or weeds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Use genetically enhance biotech to ___________to diseases and pests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702570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Nutrients Quiz</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962124"/>
            <a:ext cx="11425561" cy="1341008"/>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CA" dirty="0">
                <a:effectLst/>
                <a:latin typeface="Times New Roman" panose="02020603050405020304" pitchFamily="18" charset="0"/>
                <a:ea typeface="Calibri" panose="020F0502020204030204" pitchFamily="34" charset="0"/>
                <a:cs typeface="Times New Roman" panose="02020603050405020304" pitchFamily="18" charset="0"/>
              </a:rPr>
              <a:t>What are the Micronutrients?</a:t>
            </a:r>
          </a:p>
          <a:p>
            <a:pPr marL="342900" lvl="0" indent="-342900">
              <a:lnSpc>
                <a:spcPct val="115000"/>
              </a:lnSpc>
              <a:buFont typeface="Arial" panose="020B0604020202020204" pitchFamily="34" charset="0"/>
              <a:buChar char="-"/>
            </a:pPr>
            <a:r>
              <a:rPr lang="en-CA" dirty="0">
                <a:latin typeface="Times New Roman" panose="02020603050405020304" pitchFamily="18" charset="0"/>
                <a:ea typeface="Calibri" panose="020F0502020204030204" pitchFamily="34" charset="0"/>
                <a:cs typeface="Times New Roman" panose="02020603050405020304" pitchFamily="18" charset="0"/>
              </a:rPr>
              <a:t>What are the Macronutrients?</a:t>
            </a:r>
          </a:p>
          <a:p>
            <a:pPr marL="342900" lvl="0" indent="-342900">
              <a:lnSpc>
                <a:spcPct val="115000"/>
              </a:lnSpc>
              <a:buFont typeface="Arial" panose="020B0604020202020204" pitchFamily="34" charset="0"/>
              <a:buChar char="-"/>
            </a:pPr>
            <a:r>
              <a:rPr lang="en-CA" dirty="0">
                <a:effectLst/>
                <a:latin typeface="Times New Roman" panose="02020603050405020304" pitchFamily="18" charset="0"/>
                <a:ea typeface="Calibri" panose="020F0502020204030204" pitchFamily="34" charset="0"/>
                <a:cs typeface="Times New Roman" panose="02020603050405020304" pitchFamily="18" charset="0"/>
              </a:rPr>
              <a:t>W</a:t>
            </a:r>
            <a:r>
              <a:rPr lang="en-CA" dirty="0">
                <a:latin typeface="Times New Roman" panose="02020603050405020304" pitchFamily="18" charset="0"/>
                <a:ea typeface="Calibri" panose="020F0502020204030204" pitchFamily="34" charset="0"/>
                <a:cs typeface="Times New Roman" panose="02020603050405020304" pitchFamily="18" charset="0"/>
              </a:rPr>
              <a:t>hat are the Secondary Nutrients?</a:t>
            </a:r>
          </a:p>
          <a:p>
            <a:pPr marL="342900" lvl="0" indent="-342900">
              <a:lnSpc>
                <a:spcPct val="115000"/>
              </a:lnSpc>
              <a:buFont typeface="Arial" panose="020B0604020202020204" pitchFamily="34" charset="0"/>
              <a:buChar char="-"/>
            </a:pPr>
            <a:r>
              <a:rPr lang="en-CA" dirty="0">
                <a:effectLst/>
                <a:latin typeface="Times New Roman" panose="02020603050405020304" pitchFamily="18" charset="0"/>
                <a:ea typeface="Calibri" panose="020F0502020204030204" pitchFamily="34" charset="0"/>
                <a:cs typeface="Times New Roman" panose="02020603050405020304" pitchFamily="18" charset="0"/>
              </a:rPr>
              <a:t>What </a:t>
            </a:r>
            <a:r>
              <a:rPr lang="en-CA" dirty="0">
                <a:latin typeface="Times New Roman" panose="02020603050405020304" pitchFamily="18" charset="0"/>
                <a:ea typeface="Calibri" panose="020F0502020204030204" pitchFamily="34" charset="0"/>
                <a:cs typeface="Times New Roman" panose="02020603050405020304" pitchFamily="18" charset="0"/>
              </a:rPr>
              <a:t>is each element role? Matching</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055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Amazing Ways Plants Defend Themselves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nline Media 2" title="The amazing ways plants defend themselves - Valentin Hammoudi">
            <a:hlinkClick r:id="" action="ppaction://media"/>
            <a:extLst>
              <a:ext uri="{FF2B5EF4-FFF2-40B4-BE49-F238E27FC236}">
                <a16:creationId xmlns:a16="http://schemas.microsoft.com/office/drawing/2014/main" id="{F518FDCA-AC1F-4E32-BD8B-E005EB7ABCD5}"/>
              </a:ext>
            </a:extLst>
          </p:cNvPr>
          <p:cNvPicPr>
            <a:picLocks noRot="1" noChangeAspect="1"/>
          </p:cNvPicPr>
          <p:nvPr>
            <a:videoFile r:link="rId1"/>
          </p:nvPr>
        </p:nvPicPr>
        <p:blipFill>
          <a:blip r:embed="rId3"/>
          <a:stretch>
            <a:fillRect/>
          </a:stretch>
        </p:blipFill>
        <p:spPr>
          <a:xfrm>
            <a:off x="2374647" y="1680465"/>
            <a:ext cx="7962788" cy="4498975"/>
          </a:xfrm>
          <a:prstGeom prst="rect">
            <a:avLst/>
          </a:prstGeom>
        </p:spPr>
      </p:pic>
    </p:spTree>
    <p:extLst>
      <p:ext uri="{BB962C8B-B14F-4D97-AF65-F5344CB8AC3E}">
        <p14:creationId xmlns:p14="http://schemas.microsoft.com/office/powerpoint/2010/main" val="46279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Amazing Ways Plants Defend Themselves</a:t>
            </a:r>
            <a:r>
              <a:rPr lang="en-CA"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962124"/>
            <a:ext cx="11425561" cy="2619307"/>
          </a:xfrm>
          <a:prstGeom prst="rect">
            <a:avLst/>
          </a:prstGeom>
          <a:noFill/>
        </p:spPr>
        <p:txBody>
          <a:bodyPr wrap="square" rtlCol="0">
            <a:spAutoFit/>
          </a:bodyPr>
          <a:lstStyle/>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face a number of pests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Lignin is hard to chew (covered in it)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have sharp adaptations to inhibit herbivores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 plants can even </a:t>
            </a: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hock </a:t>
            </a:r>
            <a:r>
              <a:rPr lang="en-US" dirty="0">
                <a:latin typeface="Times New Roman" panose="02020603050405020304" pitchFamily="18" charset="0"/>
                <a:ea typeface="Calibri" panose="020F0502020204030204" pitchFamily="34" charset="0"/>
                <a:cs typeface="Times New Roman" panose="02020603050405020304" pitchFamily="18" charset="0"/>
              </a:rPr>
              <a:t>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eople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have immune systems that can deal with specific threats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 plants can even release scents to be defended by other animals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4971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Adaptations Examples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Plant Adaptations | Examples of Plant Adaptations | Ecosystems">
            <a:hlinkClick r:id="" action="ppaction://media"/>
            <a:extLst>
              <a:ext uri="{FF2B5EF4-FFF2-40B4-BE49-F238E27FC236}">
                <a16:creationId xmlns:a16="http://schemas.microsoft.com/office/drawing/2014/main" id="{16908B14-B929-4829-8F7B-54F795590450}"/>
              </a:ext>
            </a:extLst>
          </p:cNvPr>
          <p:cNvPicPr>
            <a:picLocks noRot="1" noChangeAspect="1"/>
          </p:cNvPicPr>
          <p:nvPr>
            <a:videoFile r:link="rId1"/>
          </p:nvPr>
        </p:nvPicPr>
        <p:blipFill>
          <a:blip r:embed="rId3"/>
          <a:stretch>
            <a:fillRect/>
          </a:stretch>
        </p:blipFill>
        <p:spPr>
          <a:xfrm>
            <a:off x="2084221" y="1743785"/>
            <a:ext cx="8023558" cy="4533310"/>
          </a:xfrm>
          <a:prstGeom prst="rect">
            <a:avLst/>
          </a:prstGeom>
        </p:spPr>
      </p:pic>
    </p:spTree>
    <p:extLst>
      <p:ext uri="{BB962C8B-B14F-4D97-AF65-F5344CB8AC3E}">
        <p14:creationId xmlns:p14="http://schemas.microsoft.com/office/powerpoint/2010/main" val="338524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Adaptations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014B985-743A-4AE4-B1A3-7C081E366AD8}"/>
              </a:ext>
            </a:extLst>
          </p:cNvPr>
          <p:cNvSpPr txBox="1"/>
          <p:nvPr/>
        </p:nvSpPr>
        <p:spPr>
          <a:xfrm>
            <a:off x="292963" y="1962124"/>
            <a:ext cx="11425561" cy="2809615"/>
          </a:xfrm>
          <a:prstGeom prst="rect">
            <a:avLst/>
          </a:prstGeom>
          <a:noFill/>
        </p:spPr>
        <p:txBody>
          <a:bodyPr wrap="square" rtlCol="0">
            <a:spAutoFit/>
          </a:bodyPr>
          <a:lstStyle/>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Physical and behavioral adaptations take place within plants</a:t>
            </a:r>
          </a:p>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Physical adaptations are traits one can see</a:t>
            </a:r>
          </a:p>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Cacti have a wide and shallow root system and a thick stem (all for low water content) and are covered in a wax layer to protect water contents</a:t>
            </a:r>
          </a:p>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Palm tree leaves have wind and rain pass through them easily</a:t>
            </a:r>
          </a:p>
          <a:p>
            <a:pPr marL="285750" indent="-285750">
              <a:lnSpc>
                <a:spcPct val="115000"/>
              </a:lnSpc>
              <a:spcAft>
                <a:spcPts val="10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Water lilies are adapted to high water and growing on a bed of water by being large and round, as well as have thorns to fend off animals</a:t>
            </a:r>
          </a:p>
        </p:txBody>
      </p:sp>
    </p:spTree>
    <p:extLst>
      <p:ext uri="{BB962C8B-B14F-4D97-AF65-F5344CB8AC3E}">
        <p14:creationId xmlns:p14="http://schemas.microsoft.com/office/powerpoint/2010/main" val="3321245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4199137" y="2977876"/>
            <a:ext cx="3651772"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Supplementary Videos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630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Growth Time Lapse</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Spinach Time-Lapse - 40 days | Soil cross section">
            <a:hlinkClick r:id="" action="ppaction://media"/>
            <a:extLst>
              <a:ext uri="{FF2B5EF4-FFF2-40B4-BE49-F238E27FC236}">
                <a16:creationId xmlns:a16="http://schemas.microsoft.com/office/drawing/2014/main" id="{ECAE8AB9-4B0C-4818-9FFC-04074D0E2CC1}"/>
              </a:ext>
            </a:extLst>
          </p:cNvPr>
          <p:cNvPicPr>
            <a:picLocks noRot="1" noChangeAspect="1"/>
          </p:cNvPicPr>
          <p:nvPr>
            <a:videoFile r:link="rId1"/>
          </p:nvPr>
        </p:nvPicPr>
        <p:blipFill>
          <a:blip r:embed="rId3"/>
          <a:stretch>
            <a:fillRect/>
          </a:stretch>
        </p:blipFill>
        <p:spPr>
          <a:xfrm>
            <a:off x="2549525" y="1692275"/>
            <a:ext cx="8485399" cy="4794250"/>
          </a:xfrm>
          <a:prstGeom prst="rect">
            <a:avLst/>
          </a:prstGeom>
        </p:spPr>
      </p:pic>
      <p:sp>
        <p:nvSpPr>
          <p:cNvPr id="3" name="TextBox 2">
            <a:extLst>
              <a:ext uri="{FF2B5EF4-FFF2-40B4-BE49-F238E27FC236}">
                <a16:creationId xmlns:a16="http://schemas.microsoft.com/office/drawing/2014/main" id="{B10FB2CB-B9FC-44E5-80A3-FB139F9E1930}"/>
              </a:ext>
            </a:extLst>
          </p:cNvPr>
          <p:cNvSpPr txBox="1"/>
          <p:nvPr/>
        </p:nvSpPr>
        <p:spPr>
          <a:xfrm>
            <a:off x="408372" y="1507609"/>
            <a:ext cx="1819922"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Spinach</a:t>
            </a:r>
          </a:p>
        </p:txBody>
      </p:sp>
    </p:spTree>
    <p:extLst>
      <p:ext uri="{BB962C8B-B14F-4D97-AF65-F5344CB8AC3E}">
        <p14:creationId xmlns:p14="http://schemas.microsoft.com/office/powerpoint/2010/main" val="33911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Growth Time Lapse</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The Life of Hydroponic Lettuce (Time-Lapse Video)">
            <a:hlinkClick r:id="" action="ppaction://media"/>
            <a:extLst>
              <a:ext uri="{FF2B5EF4-FFF2-40B4-BE49-F238E27FC236}">
                <a16:creationId xmlns:a16="http://schemas.microsoft.com/office/drawing/2014/main" id="{C842F44A-D889-4BC0-ABAB-E512D1DD51EE}"/>
              </a:ext>
            </a:extLst>
          </p:cNvPr>
          <p:cNvPicPr>
            <a:picLocks noRot="1" noChangeAspect="1"/>
          </p:cNvPicPr>
          <p:nvPr>
            <a:videoFile r:link="rId1"/>
          </p:nvPr>
        </p:nvPicPr>
        <p:blipFill>
          <a:blip r:embed="rId3"/>
          <a:stretch>
            <a:fillRect/>
          </a:stretch>
        </p:blipFill>
        <p:spPr>
          <a:xfrm>
            <a:off x="2587625" y="1711325"/>
            <a:ext cx="8198806" cy="4632325"/>
          </a:xfrm>
          <a:prstGeom prst="rect">
            <a:avLst/>
          </a:prstGeom>
        </p:spPr>
      </p:pic>
      <p:sp>
        <p:nvSpPr>
          <p:cNvPr id="3" name="TextBox 2">
            <a:extLst>
              <a:ext uri="{FF2B5EF4-FFF2-40B4-BE49-F238E27FC236}">
                <a16:creationId xmlns:a16="http://schemas.microsoft.com/office/drawing/2014/main" id="{65B23C79-71FE-4EED-9A67-E55AD9FABA2B}"/>
              </a:ext>
            </a:extLst>
          </p:cNvPr>
          <p:cNvSpPr txBox="1"/>
          <p:nvPr/>
        </p:nvSpPr>
        <p:spPr>
          <a:xfrm>
            <a:off x="221942" y="1341993"/>
            <a:ext cx="2805344"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Lettuce in Hydroponics</a:t>
            </a:r>
          </a:p>
        </p:txBody>
      </p:sp>
    </p:spTree>
    <p:extLst>
      <p:ext uri="{BB962C8B-B14F-4D97-AF65-F5344CB8AC3E}">
        <p14:creationId xmlns:p14="http://schemas.microsoft.com/office/powerpoint/2010/main" val="4964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Growth Time Lapse</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5B23C79-71FE-4EED-9A67-E55AD9FABA2B}"/>
              </a:ext>
            </a:extLst>
          </p:cNvPr>
          <p:cNvSpPr txBox="1"/>
          <p:nvPr/>
        </p:nvSpPr>
        <p:spPr>
          <a:xfrm>
            <a:off x="292963" y="1729081"/>
            <a:ext cx="2805344"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Hydroponic Salad </a:t>
            </a:r>
          </a:p>
        </p:txBody>
      </p:sp>
      <p:pic>
        <p:nvPicPr>
          <p:cNvPr id="4" name="Online Media 3" title="Hydroponic Salad Timelapse HD">
            <a:hlinkClick r:id="" action="ppaction://media"/>
            <a:extLst>
              <a:ext uri="{FF2B5EF4-FFF2-40B4-BE49-F238E27FC236}">
                <a16:creationId xmlns:a16="http://schemas.microsoft.com/office/drawing/2014/main" id="{85410CA2-F535-4379-A02C-2B7C6C7693C6}"/>
              </a:ext>
            </a:extLst>
          </p:cNvPr>
          <p:cNvPicPr>
            <a:picLocks noRot="1" noChangeAspect="1"/>
          </p:cNvPicPr>
          <p:nvPr>
            <a:videoFile r:link="rId1"/>
          </p:nvPr>
        </p:nvPicPr>
        <p:blipFill>
          <a:blip r:embed="rId3"/>
          <a:stretch>
            <a:fillRect/>
          </a:stretch>
        </p:blipFill>
        <p:spPr>
          <a:xfrm>
            <a:off x="2606583" y="1993901"/>
            <a:ext cx="7831248" cy="4424655"/>
          </a:xfrm>
          <a:prstGeom prst="rect">
            <a:avLst/>
          </a:prstGeom>
        </p:spPr>
      </p:pic>
    </p:spTree>
    <p:extLst>
      <p:ext uri="{BB962C8B-B14F-4D97-AF65-F5344CB8AC3E}">
        <p14:creationId xmlns:p14="http://schemas.microsoft.com/office/powerpoint/2010/main" val="36648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Growth Time Lapse</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5B23C79-71FE-4EED-9A67-E55AD9FABA2B}"/>
              </a:ext>
            </a:extLst>
          </p:cNvPr>
          <p:cNvSpPr txBox="1"/>
          <p:nvPr/>
        </p:nvSpPr>
        <p:spPr>
          <a:xfrm>
            <a:off x="292963" y="1711325"/>
            <a:ext cx="2805344"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Hydroponic Basil  </a:t>
            </a:r>
          </a:p>
        </p:txBody>
      </p:sp>
      <p:pic>
        <p:nvPicPr>
          <p:cNvPr id="2" name="Online Media 1" title="30 Day Basil Time Lapse">
            <a:hlinkClick r:id="" action="ppaction://media"/>
            <a:extLst>
              <a:ext uri="{FF2B5EF4-FFF2-40B4-BE49-F238E27FC236}">
                <a16:creationId xmlns:a16="http://schemas.microsoft.com/office/drawing/2014/main" id="{45EA72EE-D0CD-450F-AF6B-71C556144ECB}"/>
              </a:ext>
            </a:extLst>
          </p:cNvPr>
          <p:cNvPicPr>
            <a:picLocks noRot="1" noChangeAspect="1"/>
          </p:cNvPicPr>
          <p:nvPr>
            <a:videoFile r:link="rId1"/>
          </p:nvPr>
        </p:nvPicPr>
        <p:blipFill>
          <a:blip r:embed="rId3"/>
          <a:stretch>
            <a:fillRect/>
          </a:stretch>
        </p:blipFill>
        <p:spPr>
          <a:xfrm>
            <a:off x="2730869" y="2080657"/>
            <a:ext cx="7394867" cy="4178100"/>
          </a:xfrm>
          <a:prstGeom prst="rect">
            <a:avLst/>
          </a:prstGeom>
        </p:spPr>
      </p:pic>
    </p:spTree>
    <p:extLst>
      <p:ext uri="{BB962C8B-B14F-4D97-AF65-F5344CB8AC3E}">
        <p14:creationId xmlns:p14="http://schemas.microsoft.com/office/powerpoint/2010/main" val="141150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Organic vs Conventional Farming 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3045962"/>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Organic Farmers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Use natural approaches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Do not use herbicides and pesticides that are synthetic, or chemical based</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a:lnSpc>
                <a:spcPct val="115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Conventional Farmers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Use crop rotations to help crop grow betters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Use chemical pesticides and herbicides to control insects, pests or weeds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Use genetically enhance biotech to improve resistance to diseases and pests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145030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 Growth Time Lapse</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5B23C79-71FE-4EED-9A67-E55AD9FABA2B}"/>
              </a:ext>
            </a:extLst>
          </p:cNvPr>
          <p:cNvSpPr txBox="1"/>
          <p:nvPr/>
        </p:nvSpPr>
        <p:spPr>
          <a:xfrm>
            <a:off x="292963" y="1711325"/>
            <a:ext cx="2805344"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Hydroponic Thyme   </a:t>
            </a:r>
          </a:p>
        </p:txBody>
      </p:sp>
      <p:pic>
        <p:nvPicPr>
          <p:cNvPr id="4" name="Online Media 3" title="Hydroponic thyme lapse">
            <a:hlinkClick r:id="" action="ppaction://media"/>
            <a:extLst>
              <a:ext uri="{FF2B5EF4-FFF2-40B4-BE49-F238E27FC236}">
                <a16:creationId xmlns:a16="http://schemas.microsoft.com/office/drawing/2014/main" id="{55B5795A-FC2A-4296-A2E3-4C7017180390}"/>
              </a:ext>
            </a:extLst>
          </p:cNvPr>
          <p:cNvPicPr>
            <a:picLocks noRot="1" noChangeAspect="1"/>
          </p:cNvPicPr>
          <p:nvPr>
            <a:videoFile r:link="rId1"/>
          </p:nvPr>
        </p:nvPicPr>
        <p:blipFill>
          <a:blip r:embed="rId3"/>
          <a:stretch>
            <a:fillRect/>
          </a:stretch>
        </p:blipFill>
        <p:spPr>
          <a:xfrm>
            <a:off x="2585035" y="2194048"/>
            <a:ext cx="7344428" cy="4149602"/>
          </a:xfrm>
          <a:prstGeom prst="rect">
            <a:avLst/>
          </a:prstGeom>
        </p:spPr>
      </p:pic>
    </p:spTree>
    <p:extLst>
      <p:ext uri="{BB962C8B-B14F-4D97-AF65-F5344CB8AC3E}">
        <p14:creationId xmlns:p14="http://schemas.microsoft.com/office/powerpoint/2010/main" val="7375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Bed Rock Condition</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Farming Bedrock with Seaberry and Swales">
            <a:hlinkClick r:id="" action="ppaction://media"/>
            <a:extLst>
              <a:ext uri="{FF2B5EF4-FFF2-40B4-BE49-F238E27FC236}">
                <a16:creationId xmlns:a16="http://schemas.microsoft.com/office/drawing/2014/main" id="{5A815AAC-1FF1-4290-8A30-68EFC5FC535B}"/>
              </a:ext>
            </a:extLst>
          </p:cNvPr>
          <p:cNvPicPr>
            <a:picLocks noRot="1" noChangeAspect="1"/>
          </p:cNvPicPr>
          <p:nvPr>
            <a:videoFile r:link="rId1"/>
          </p:nvPr>
        </p:nvPicPr>
        <p:blipFill>
          <a:blip r:embed="rId3"/>
          <a:stretch>
            <a:fillRect/>
          </a:stretch>
        </p:blipFill>
        <p:spPr>
          <a:xfrm>
            <a:off x="2391982" y="1860735"/>
            <a:ext cx="7408035" cy="4185540"/>
          </a:xfrm>
          <a:prstGeom prst="rect">
            <a:avLst/>
          </a:prstGeom>
        </p:spPr>
      </p:pic>
    </p:spTree>
    <p:extLst>
      <p:ext uri="{BB962C8B-B14F-4D97-AF65-F5344CB8AC3E}">
        <p14:creationId xmlns:p14="http://schemas.microsoft.com/office/powerpoint/2010/main" val="37484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Do Plants Need to Grow?</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nline Media 2" title="What Do Plants Need to Grow?">
            <a:hlinkClick r:id="" action="ppaction://media"/>
            <a:extLst>
              <a:ext uri="{FF2B5EF4-FFF2-40B4-BE49-F238E27FC236}">
                <a16:creationId xmlns:a16="http://schemas.microsoft.com/office/drawing/2014/main" id="{292F756B-21F5-40C5-B0E7-46608601CE87}"/>
              </a:ext>
            </a:extLst>
          </p:cNvPr>
          <p:cNvPicPr>
            <a:picLocks noRot="1" noChangeAspect="1"/>
          </p:cNvPicPr>
          <p:nvPr>
            <a:videoFile r:link="rId1"/>
          </p:nvPr>
        </p:nvPicPr>
        <p:blipFill>
          <a:blip r:embed="rId3"/>
          <a:stretch>
            <a:fillRect/>
          </a:stretch>
        </p:blipFill>
        <p:spPr>
          <a:xfrm>
            <a:off x="2327767" y="1681640"/>
            <a:ext cx="7536465" cy="4258103"/>
          </a:xfrm>
          <a:prstGeom prst="rect">
            <a:avLst/>
          </a:prstGeom>
        </p:spPr>
      </p:pic>
    </p:spTree>
    <p:extLst>
      <p:ext uri="{BB962C8B-B14F-4D97-AF65-F5344CB8AC3E}">
        <p14:creationId xmlns:p14="http://schemas.microsoft.com/office/powerpoint/2010/main" val="266996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Parts Of A Plant</a:t>
            </a:r>
          </a:p>
        </p:txBody>
      </p:sp>
      <p:pic>
        <p:nvPicPr>
          <p:cNvPr id="3" name="Online Media 2" title="Parts of a Plant | Plant | Biology | FuseSchool">
            <a:hlinkClick r:id="" action="ppaction://media"/>
            <a:extLst>
              <a:ext uri="{FF2B5EF4-FFF2-40B4-BE49-F238E27FC236}">
                <a16:creationId xmlns:a16="http://schemas.microsoft.com/office/drawing/2014/main" id="{02B3B19E-018A-452F-A41D-F5FCA59B7168}"/>
              </a:ext>
            </a:extLst>
          </p:cNvPr>
          <p:cNvPicPr>
            <a:picLocks noRot="1" noChangeAspect="1"/>
          </p:cNvPicPr>
          <p:nvPr>
            <a:videoFile r:link="rId1"/>
          </p:nvPr>
        </p:nvPicPr>
        <p:blipFill>
          <a:blip r:embed="rId3"/>
          <a:stretch>
            <a:fillRect/>
          </a:stretch>
        </p:blipFill>
        <p:spPr>
          <a:xfrm>
            <a:off x="2358008" y="1717151"/>
            <a:ext cx="7786839" cy="4399564"/>
          </a:xfrm>
          <a:prstGeom prst="rect">
            <a:avLst/>
          </a:prstGeom>
        </p:spPr>
      </p:pic>
    </p:spTree>
    <p:extLst>
      <p:ext uri="{BB962C8B-B14F-4D97-AF65-F5344CB8AC3E}">
        <p14:creationId xmlns:p14="http://schemas.microsoft.com/office/powerpoint/2010/main" val="4773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Seeds and the Life Cycle of Plants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Seeds and the Life Cycle of Plants">
            <a:hlinkClick r:id="" action="ppaction://media"/>
            <a:extLst>
              <a:ext uri="{FF2B5EF4-FFF2-40B4-BE49-F238E27FC236}">
                <a16:creationId xmlns:a16="http://schemas.microsoft.com/office/drawing/2014/main" id="{A31CBBDF-4109-4B0D-9916-6489A88DE80E}"/>
              </a:ext>
            </a:extLst>
          </p:cNvPr>
          <p:cNvPicPr>
            <a:picLocks noRot="1" noChangeAspect="1"/>
          </p:cNvPicPr>
          <p:nvPr>
            <a:videoFile r:link="rId1"/>
          </p:nvPr>
        </p:nvPicPr>
        <p:blipFill>
          <a:blip r:embed="rId3"/>
          <a:stretch>
            <a:fillRect/>
          </a:stretch>
        </p:blipFill>
        <p:spPr>
          <a:xfrm>
            <a:off x="2296342" y="1734907"/>
            <a:ext cx="7599315" cy="4293613"/>
          </a:xfrm>
          <a:prstGeom prst="rect">
            <a:avLst/>
          </a:prstGeom>
        </p:spPr>
      </p:pic>
    </p:spTree>
    <p:extLst>
      <p:ext uri="{BB962C8B-B14F-4D97-AF65-F5344CB8AC3E}">
        <p14:creationId xmlns:p14="http://schemas.microsoft.com/office/powerpoint/2010/main" val="39746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5095781" y="2702668"/>
            <a:ext cx="2201663"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Guide Sheets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56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802E8AE2-4A53-45F8-A08B-9C203EA5F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959" y="0"/>
            <a:ext cx="4894082" cy="6858000"/>
          </a:xfrm>
          <a:prstGeom prst="rect">
            <a:avLst/>
          </a:prstGeom>
        </p:spPr>
      </p:pic>
    </p:spTree>
    <p:extLst>
      <p:ext uri="{BB962C8B-B14F-4D97-AF65-F5344CB8AC3E}">
        <p14:creationId xmlns:p14="http://schemas.microsoft.com/office/powerpoint/2010/main" val="1246738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28155-F5EE-480D-A84F-5EC693652F73}"/>
              </a:ext>
            </a:extLst>
          </p:cNvPr>
          <p:cNvSpPr/>
          <p:nvPr/>
        </p:nvSpPr>
        <p:spPr>
          <a:xfrm>
            <a:off x="6096000" y="807306"/>
            <a:ext cx="6096000" cy="605069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EE9760B6-6B21-4259-BACE-7A6DB47303DE}"/>
              </a:ext>
            </a:extLst>
          </p:cNvPr>
          <p:cNvSpPr/>
          <p:nvPr/>
        </p:nvSpPr>
        <p:spPr>
          <a:xfrm>
            <a:off x="0" y="807306"/>
            <a:ext cx="6096000" cy="605069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EB5686C-AAC6-4687-93BA-2504C93FA84D}"/>
              </a:ext>
            </a:extLst>
          </p:cNvPr>
          <p:cNvSpPr txBox="1"/>
          <p:nvPr/>
        </p:nvSpPr>
        <p:spPr>
          <a:xfrm>
            <a:off x="6223247" y="976543"/>
            <a:ext cx="5968753" cy="5849807"/>
          </a:xfrm>
          <a:prstGeom prst="rect">
            <a:avLst/>
          </a:prstGeom>
          <a:noFill/>
        </p:spPr>
        <p:txBody>
          <a:bodyPr wrap="square" rtlCol="0">
            <a:spAutoFit/>
          </a:bodyPr>
          <a:lstStyle/>
          <a:p>
            <a:pPr>
              <a:lnSpc>
                <a:spcPct val="107000"/>
              </a:lnSpc>
              <a:spcBef>
                <a:spcPts val="1200"/>
              </a:spcBef>
            </a:pPr>
            <a:r>
              <a:rPr lang="en-CA" sz="18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Conventional Farming</a:t>
            </a:r>
          </a:p>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it?</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farming with the use of Genetically Modified Organisms (GMO), chemicals, and fertilizers</a:t>
            </a:r>
          </a:p>
          <a:p>
            <a:pPr>
              <a:lnSpc>
                <a:spcPct val="107000"/>
              </a:lnSpc>
              <a:spcBef>
                <a:spcPts val="200"/>
              </a:spcBef>
            </a:pPr>
            <a:endPar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pPr>
            <a:endPar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pPr>
            <a:endParaRPr lang="en-CA"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Pros</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Low Costs, High Gains</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Increase of Food Production</a:t>
            </a:r>
          </a:p>
          <a:p>
            <a:pPr marL="342900" lvl="0" indent="-342900">
              <a:lnSpc>
                <a:spcPct val="107000"/>
              </a:lnSpc>
              <a:spcAft>
                <a:spcPts val="800"/>
              </a:spcAft>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Lower Costs of Produce</a:t>
            </a:r>
          </a:p>
          <a:p>
            <a:pPr lvl="0">
              <a:lnSpc>
                <a:spcPct val="107000"/>
              </a:lnSpc>
              <a:spcAft>
                <a:spcPts val="800"/>
              </a:spcAft>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Presence of Pesticides</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Health and Environmental Hazards due to chemical usage</a:t>
            </a:r>
          </a:p>
          <a:p>
            <a:pPr marL="342900" lvl="0" indent="-342900">
              <a:lnSpc>
                <a:spcPct val="107000"/>
              </a:lnSpc>
              <a:spcAft>
                <a:spcPts val="800"/>
              </a:spcAft>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Disadvantageous to Small Farmers</a:t>
            </a:r>
          </a:p>
          <a:p>
            <a:endParaRPr lang="en-CA" dirty="0"/>
          </a:p>
          <a:p>
            <a:endParaRPr lang="en-CA" dirty="0"/>
          </a:p>
        </p:txBody>
      </p:sp>
      <p:sp>
        <p:nvSpPr>
          <p:cNvPr id="6" name="TextBox 5">
            <a:extLst>
              <a:ext uri="{FF2B5EF4-FFF2-40B4-BE49-F238E27FC236}">
                <a16:creationId xmlns:a16="http://schemas.microsoft.com/office/drawing/2014/main" id="{EB7CF35F-84D4-47D0-B357-91935B948DD9}"/>
              </a:ext>
            </a:extLst>
          </p:cNvPr>
          <p:cNvSpPr txBox="1"/>
          <p:nvPr/>
        </p:nvSpPr>
        <p:spPr>
          <a:xfrm>
            <a:off x="275207" y="976543"/>
            <a:ext cx="5442012" cy="6191182"/>
          </a:xfrm>
          <a:prstGeom prst="rect">
            <a:avLst/>
          </a:prstGeom>
          <a:noFill/>
        </p:spPr>
        <p:txBody>
          <a:bodyPr wrap="square" rtlCol="0">
            <a:spAutoFit/>
          </a:bodyPr>
          <a:lstStyle/>
          <a:p>
            <a:pPr>
              <a:lnSpc>
                <a:spcPct val="107000"/>
              </a:lnSpc>
              <a:spcBef>
                <a:spcPts val="1200"/>
              </a:spcBef>
            </a:pPr>
            <a:r>
              <a:rPr lang="en-CA" sz="18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Organic Farming</a:t>
            </a:r>
          </a:p>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it?</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farming without the use of any synthetic chemicals or industrial fertilizers</a:t>
            </a:r>
          </a:p>
          <a:p>
            <a:pPr marL="342900" lvl="0" indent="-342900">
              <a:lnSpc>
                <a:spcPct val="107000"/>
              </a:lnSpc>
              <a:spcAft>
                <a:spcPts val="800"/>
              </a:spcAft>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relies on natural principles like biodiversity and composting instead to produce healthy, abundant food.</a:t>
            </a:r>
          </a:p>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Pros</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Environmental sustainability</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Lower input costs</a:t>
            </a:r>
          </a:p>
          <a:p>
            <a:pPr marL="342900" lvl="0" indent="-342900">
              <a:lnSpc>
                <a:spcPct val="107000"/>
              </a:lnSpc>
              <a:spcAft>
                <a:spcPts val="800"/>
              </a:spcAft>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Better soil conservation and management</a:t>
            </a:r>
          </a:p>
          <a:p>
            <a:pPr lvl="0">
              <a:lnSpc>
                <a:spcPct val="107000"/>
              </a:lnSpc>
              <a:spcAft>
                <a:spcPts val="800"/>
              </a:spcAft>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Diminished productivity in the long-term</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Time consuming</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Skills required</a:t>
            </a:r>
          </a:p>
          <a:p>
            <a:pPr marL="342900" lvl="0" indent="-342900">
              <a:lnSpc>
                <a:spcPct val="107000"/>
              </a:lnSpc>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Organic products are more expensive</a:t>
            </a:r>
          </a:p>
          <a:p>
            <a:pPr marL="342900" lvl="0" indent="-342900">
              <a:lnSpc>
                <a:spcPct val="107000"/>
              </a:lnSpc>
              <a:spcAft>
                <a:spcPts val="800"/>
              </a:spcAft>
              <a:buFont typeface="Wingdings" panose="05000000000000000000" pitchFamily="2" charset="2"/>
              <a:buChar char="Ø"/>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Lacks the flexibility of utilizing GMO advantages</a:t>
            </a:r>
          </a:p>
          <a:p>
            <a:endParaRPr lang="en-CA" dirty="0"/>
          </a:p>
        </p:txBody>
      </p:sp>
      <p:sp>
        <p:nvSpPr>
          <p:cNvPr id="7" name="TextBox 6">
            <a:extLst>
              <a:ext uri="{FF2B5EF4-FFF2-40B4-BE49-F238E27FC236}">
                <a16:creationId xmlns:a16="http://schemas.microsoft.com/office/drawing/2014/main" id="{D42AF3C3-63F1-4134-9F36-EB8BD95757E6}"/>
              </a:ext>
            </a:extLst>
          </p:cNvPr>
          <p:cNvSpPr txBox="1"/>
          <p:nvPr/>
        </p:nvSpPr>
        <p:spPr>
          <a:xfrm>
            <a:off x="2157274" y="199468"/>
            <a:ext cx="8504808"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Organic Farming vs. Conventional Farming Guide Sheet</a:t>
            </a:r>
          </a:p>
        </p:txBody>
      </p:sp>
    </p:spTree>
    <p:extLst>
      <p:ext uri="{BB962C8B-B14F-4D97-AF65-F5344CB8AC3E}">
        <p14:creationId xmlns:p14="http://schemas.microsoft.com/office/powerpoint/2010/main" val="1801298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E0699A-88FC-454A-B569-6447E0DC17FF}"/>
              </a:ext>
            </a:extLst>
          </p:cNvPr>
          <p:cNvSpPr>
            <a:spLocks noGrp="1"/>
          </p:cNvSpPr>
          <p:nvPr>
            <p:ph type="ctrTitle"/>
          </p:nvPr>
        </p:nvSpPr>
        <p:spPr>
          <a:xfrm>
            <a:off x="3161463" y="2965519"/>
            <a:ext cx="5727032" cy="510089"/>
          </a:xfrm>
        </p:spPr>
        <p:txBody>
          <a:bodyPr>
            <a:normAutofit fontScale="90000"/>
          </a:bodyPr>
          <a:lstStyle/>
          <a:p>
            <a:r>
              <a:rPr lang="en-CA" sz="2800" dirty="0">
                <a:latin typeface="Times New Roman" panose="02020603050405020304" pitchFamily="18" charset="0"/>
                <a:cs typeface="Times New Roman" panose="02020603050405020304" pitchFamily="18" charset="0"/>
              </a:rPr>
              <a:t>Tradition and Local Foods Guide Sheet</a:t>
            </a:r>
          </a:p>
        </p:txBody>
      </p:sp>
    </p:spTree>
    <p:extLst>
      <p:ext uri="{BB962C8B-B14F-4D97-AF65-F5344CB8AC3E}">
        <p14:creationId xmlns:p14="http://schemas.microsoft.com/office/powerpoint/2010/main" val="3991238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087B67-A3A7-4893-8390-7246D67CA87E}"/>
              </a:ext>
            </a:extLst>
          </p:cNvPr>
          <p:cNvSpPr>
            <a:spLocks noGrp="1"/>
          </p:cNvSpPr>
          <p:nvPr>
            <p:ph type="subTitle" idx="1"/>
          </p:nvPr>
        </p:nvSpPr>
        <p:spPr>
          <a:xfrm>
            <a:off x="531727" y="1171697"/>
            <a:ext cx="6497052" cy="4066673"/>
          </a:xfrm>
        </p:spPr>
        <p:txBody>
          <a:bodyPr>
            <a:normAutofit lnSpcReduction="10000"/>
          </a:bodyPr>
          <a:lstStyle/>
          <a:p>
            <a:pPr algn="l"/>
            <a:r>
              <a:rPr lang="en-CA" sz="2000" b="1" u="sng" dirty="0">
                <a:latin typeface="Times New Roman" panose="02020603050405020304" pitchFamily="18" charset="0"/>
                <a:cs typeface="Times New Roman" panose="02020603050405020304" pitchFamily="18" charset="0"/>
              </a:rPr>
              <a:t>Background</a:t>
            </a:r>
          </a:p>
          <a:p>
            <a:pPr marL="342900" lvl="0" indent="-342900" algn="l">
              <a:lnSpc>
                <a:spcPct val="107000"/>
              </a:lnSpc>
              <a:buFont typeface="Wingdings" panose="05000000000000000000" pitchFamily="2" charset="2"/>
              <a:buChar char="v"/>
            </a:pPr>
            <a:r>
              <a:rPr lang="en-CA" sz="1800" dirty="0">
                <a:latin typeface="Times New Roman" panose="02020603050405020304" pitchFamily="18" charset="0"/>
                <a:ea typeface="Calibri" panose="020F0502020204030204" pitchFamily="34" charset="0"/>
                <a:cs typeface="Times New Roman" panose="02020603050405020304" pitchFamily="18" charset="0"/>
              </a:rPr>
              <a:t>The foods in this guide are some of the most common and easily identifiable wild foods in Ontario </a:t>
            </a:r>
          </a:p>
          <a:p>
            <a:pPr marL="342900" lvl="0" indent="-342900" algn="l">
              <a:lnSpc>
                <a:spcPct val="107000"/>
              </a:lnSpc>
              <a:buFont typeface="Wingdings" panose="05000000000000000000" pitchFamily="2" charset="2"/>
              <a:buChar char="v"/>
            </a:pPr>
            <a:r>
              <a:rPr lang="en-CA" sz="1800" dirty="0">
                <a:latin typeface="Times New Roman" panose="02020603050405020304" pitchFamily="18" charset="0"/>
                <a:ea typeface="Calibri" panose="020F0502020204030204" pitchFamily="34" charset="0"/>
                <a:cs typeface="Times New Roman" panose="02020603050405020304" pitchFamily="18" charset="0"/>
              </a:rPr>
              <a:t>Within this guide, you may see words in </a:t>
            </a:r>
            <a:r>
              <a:rPr lang="en-CA" sz="1800" i="1" dirty="0">
                <a:latin typeface="Times New Roman" panose="02020603050405020304" pitchFamily="18" charset="0"/>
                <a:ea typeface="Calibri" panose="020F0502020204030204" pitchFamily="34" charset="0"/>
                <a:cs typeface="Times New Roman" panose="02020603050405020304" pitchFamily="18" charset="0"/>
              </a:rPr>
              <a:t>Italics </a:t>
            </a:r>
            <a:r>
              <a:rPr lang="en-CA" sz="1800" dirty="0">
                <a:latin typeface="Times New Roman" panose="02020603050405020304" pitchFamily="18" charset="0"/>
                <a:ea typeface="Calibri" panose="020F0502020204030204" pitchFamily="34" charset="0"/>
                <a:cs typeface="Times New Roman" panose="02020603050405020304" pitchFamily="18" charset="0"/>
              </a:rPr>
              <a:t>beside the name of the plant, these are the scientific name of the plant. </a:t>
            </a:r>
          </a:p>
          <a:p>
            <a:pPr marL="342900" indent="-342900" algn="l">
              <a:lnSpc>
                <a:spcPct val="107000"/>
              </a:lnSpc>
              <a:buFont typeface="Wingdings" panose="05000000000000000000" pitchFamily="2" charset="2"/>
              <a:buChar char="v"/>
            </a:pPr>
            <a:r>
              <a:rPr lang="en-CA" sz="1800" dirty="0">
                <a:latin typeface="Times New Roman" panose="02020603050405020304" pitchFamily="18" charset="0"/>
                <a:ea typeface="Calibri" panose="020F0502020204030204" pitchFamily="34" charset="0"/>
                <a:cs typeface="Times New Roman" panose="02020603050405020304" pitchFamily="18" charset="0"/>
              </a:rPr>
              <a:t>This guide has been created to help you understand some history and information on foods you may find in the wild, please DO NOT eat something if you are not 100% sure it is edible</a:t>
            </a:r>
            <a:endParaRPr lang="en-CA" sz="1800" i="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07000"/>
              </a:lnSpc>
              <a:buFont typeface="Wingdings" panose="05000000000000000000" pitchFamily="2" charset="2"/>
              <a:buChar char="v"/>
            </a:pPr>
            <a:r>
              <a:rPr lang="en-CA" sz="1800" dirty="0">
                <a:latin typeface="Times New Roman" panose="02020603050405020304" pitchFamily="18" charset="0"/>
                <a:ea typeface="Calibri" panose="020F0502020204030204" pitchFamily="34" charset="0"/>
                <a:cs typeface="Times New Roman" panose="02020603050405020304" pitchFamily="18" charset="0"/>
              </a:rPr>
              <a:t>For more information on finding foods in nature, please use this guide: </a:t>
            </a:r>
            <a:r>
              <a:rPr lang="en-CA" sz="1800" dirty="0">
                <a:latin typeface="Times New Roman" panose="02020603050405020304" pitchFamily="18" charset="0"/>
                <a:ea typeface="Calibri" panose="020F0502020204030204" pitchFamily="34" charset="0"/>
                <a:cs typeface="Times New Roman" panose="02020603050405020304" pitchFamily="18" charset="0"/>
                <a:hlinkClick r:id="rId2"/>
              </a:rPr>
              <a:t>https://ontarionature.org/wp-content/uploads/2018/03/Ontario_Nature_Forest_Foraging_Guide_official.pdf</a:t>
            </a:r>
            <a:endParaRPr lang="en-CA"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07000"/>
              </a:lnSpc>
              <a:buFont typeface="Wingdings" panose="05000000000000000000" pitchFamily="2" charset="2"/>
              <a:buChar char="v"/>
            </a:pPr>
            <a:endParaRPr lang="en-CA"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751D009-40AD-4420-84D3-04E1C850A9BF}"/>
              </a:ext>
            </a:extLst>
          </p:cNvPr>
          <p:cNvSpPr txBox="1"/>
          <p:nvPr/>
        </p:nvSpPr>
        <p:spPr>
          <a:xfrm>
            <a:off x="8253663" y="1331495"/>
            <a:ext cx="3264568" cy="2031325"/>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Foods in this guide sheet:</a:t>
            </a:r>
          </a:p>
          <a:p>
            <a:pPr marL="285750" indent="-285750">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Wild rice</a:t>
            </a:r>
          </a:p>
          <a:p>
            <a:pPr marL="285750" indent="-285750">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Blueberries</a:t>
            </a:r>
          </a:p>
          <a:p>
            <a:pPr marL="285750" indent="-285750">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Strawberries</a:t>
            </a:r>
          </a:p>
          <a:p>
            <a:pPr marL="285750" indent="-285750">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Cedar tea</a:t>
            </a:r>
          </a:p>
          <a:p>
            <a:pPr marL="285750" indent="-285750">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Three sisters</a:t>
            </a:r>
          </a:p>
          <a:p>
            <a:pPr marL="285750" indent="-285750">
              <a:buFontTx/>
              <a:buChar char="-"/>
            </a:pPr>
            <a:endParaRPr lang="en-CA" dirty="0"/>
          </a:p>
        </p:txBody>
      </p:sp>
    </p:spTree>
    <p:extLst>
      <p:ext uri="{BB962C8B-B14F-4D97-AF65-F5344CB8AC3E}">
        <p14:creationId xmlns:p14="http://schemas.microsoft.com/office/powerpoint/2010/main" val="39239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Organic vs Conventional Farming Quiz</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1518877"/>
          </a:xfrm>
          <a:prstGeom prst="rect">
            <a:avLst/>
          </a:prstGeom>
          <a:noFill/>
        </p:spPr>
        <p:txBody>
          <a:bodyPr wrap="square" rtlCol="0">
            <a:spAutoFit/>
          </a:bodyPr>
          <a:lstStyle/>
          <a:p>
            <a:pPr marL="342900" lvl="0" indent="-342900">
              <a:lnSpc>
                <a:spcPct val="115000"/>
              </a:lnSpc>
              <a:buFont typeface="+mj-lt"/>
              <a:buAutoNum type="arabicPeriod"/>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CA" dirty="0">
                <a:latin typeface="Times New Roman" panose="02020603050405020304" pitchFamily="18" charset="0"/>
                <a:cs typeface="Times New Roman" panose="02020603050405020304" pitchFamily="18" charset="0"/>
              </a:rPr>
              <a:t>What is the different between Organic Farmer and Conventional Farmer?</a:t>
            </a:r>
          </a:p>
          <a:p>
            <a:pPr marL="342900" indent="-342900">
              <a:buFont typeface="+mj-lt"/>
              <a:buAutoNum type="arabicPeriod"/>
            </a:pPr>
            <a:r>
              <a:rPr lang="en-CA" dirty="0">
                <a:latin typeface="Times New Roman" panose="02020603050405020304" pitchFamily="18" charset="0"/>
                <a:cs typeface="Times New Roman" panose="02020603050405020304" pitchFamily="18" charset="0"/>
              </a:rPr>
              <a:t>What does herbicides and pesticides use for?</a:t>
            </a:r>
          </a:p>
          <a:p>
            <a:pPr marL="342900" indent="-342900">
              <a:buFont typeface="+mj-lt"/>
              <a:buAutoNum type="arabicPeriod"/>
            </a:pPr>
            <a:r>
              <a:rPr lang="en-CA" dirty="0">
                <a:latin typeface="Times New Roman" panose="02020603050405020304" pitchFamily="18" charset="0"/>
                <a:cs typeface="Times New Roman" panose="02020603050405020304" pitchFamily="18" charset="0"/>
              </a:rPr>
              <a:t>Why do conventional farmers use genetically enhance biotech? </a:t>
            </a:r>
          </a:p>
          <a:p>
            <a:pPr marL="342900" indent="-342900">
              <a:buFont typeface="+mj-lt"/>
              <a:buAutoNum type="arabicPeriod"/>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826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6094-7EC9-4D6C-84CA-C1BAF692F23A}"/>
              </a:ext>
            </a:extLst>
          </p:cNvPr>
          <p:cNvSpPr>
            <a:spLocks noGrp="1"/>
          </p:cNvSpPr>
          <p:nvPr>
            <p:ph type="title"/>
          </p:nvPr>
        </p:nvSpPr>
        <p:spPr>
          <a:xfrm>
            <a:off x="312821" y="365125"/>
            <a:ext cx="6882064" cy="777875"/>
          </a:xfrm>
        </p:spPr>
        <p:txBody>
          <a:bodyPr>
            <a:normAutofit/>
          </a:bodyPr>
          <a:lstStyle/>
          <a:p>
            <a:r>
              <a:rPr lang="en-CA" sz="2800" b="1" u="sng" dirty="0">
                <a:latin typeface="Times New Roman" panose="02020603050405020304" pitchFamily="18" charset="0"/>
                <a:cs typeface="Times New Roman" panose="02020603050405020304" pitchFamily="18" charset="0"/>
              </a:rPr>
              <a:t>Traditional Food: Wild Rice (</a:t>
            </a:r>
            <a:r>
              <a:rPr lang="en-CA" sz="2800" b="1" u="sng" dirty="0" err="1">
                <a:latin typeface="Times New Roman" panose="02020603050405020304" pitchFamily="18" charset="0"/>
                <a:cs typeface="Times New Roman" panose="02020603050405020304" pitchFamily="18" charset="0"/>
              </a:rPr>
              <a:t>Manoomin</a:t>
            </a:r>
            <a:r>
              <a:rPr lang="en-CA" sz="2800" b="1" u="sng"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DB936755-2A75-4BC2-B7C6-3A091F155A14}"/>
              </a:ext>
            </a:extLst>
          </p:cNvPr>
          <p:cNvSpPr>
            <a:spLocks noGrp="1"/>
          </p:cNvSpPr>
          <p:nvPr>
            <p:ph idx="1"/>
          </p:nvPr>
        </p:nvSpPr>
        <p:spPr>
          <a:xfrm>
            <a:off x="108285" y="1143000"/>
            <a:ext cx="7700212" cy="5033963"/>
          </a:xfrm>
        </p:spPr>
        <p:txBody>
          <a:bodyPr>
            <a:normAutofit/>
          </a:bodyPr>
          <a:lstStyle/>
          <a:p>
            <a:pPr>
              <a:buFont typeface="Courier New" panose="02070309020205020404" pitchFamily="49" charset="0"/>
              <a:buChar char="o"/>
            </a:pPr>
            <a:r>
              <a:rPr lang="en-US" sz="1800" dirty="0">
                <a:effectLst/>
                <a:latin typeface="Times New Roman" panose="02020603050405020304" pitchFamily="18" charset="0"/>
                <a:cs typeface="Times New Roman" panose="02020603050405020304" pitchFamily="18" charset="0"/>
              </a:rPr>
              <a:t>In the Ojibwe language, wild rice (</a:t>
            </a:r>
            <a:r>
              <a:rPr lang="en-US" sz="1800" i="1" dirty="0">
                <a:effectLst/>
                <a:latin typeface="Times New Roman" panose="02020603050405020304" pitchFamily="18" charset="0"/>
                <a:cs typeface="Times New Roman" panose="02020603050405020304" pitchFamily="18" charset="0"/>
              </a:rPr>
              <a:t>Zizania palustris</a:t>
            </a:r>
            <a:r>
              <a:rPr lang="en-US" sz="1800" dirty="0">
                <a:effectLst/>
                <a:latin typeface="Times New Roman" panose="02020603050405020304" pitchFamily="18" charset="0"/>
                <a:cs typeface="Times New Roman" panose="02020603050405020304" pitchFamily="18" charset="0"/>
              </a:rPr>
              <a:t>) is called </a:t>
            </a:r>
            <a:r>
              <a:rPr lang="en-US" sz="1800" dirty="0" err="1">
                <a:effectLst/>
                <a:latin typeface="Times New Roman" panose="02020603050405020304" pitchFamily="18" charset="0"/>
                <a:cs typeface="Times New Roman" panose="02020603050405020304" pitchFamily="18" charset="0"/>
              </a:rPr>
              <a:t>manoomin</a:t>
            </a:r>
            <a:r>
              <a:rPr lang="en-US" sz="1800" dirty="0">
                <a:effectLst/>
                <a:latin typeface="Times New Roman" panose="02020603050405020304" pitchFamily="18" charset="0"/>
                <a:cs typeface="Times New Roman" panose="02020603050405020304" pitchFamily="18" charset="0"/>
              </a:rPr>
              <a:t>, meaning “good berry,” “harvesting berry,” or “wondrous grain.”</a:t>
            </a: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Wild Rice is actually not a rice, it is a cereal, which means it is more like wheat than white rice</a:t>
            </a: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Wild rice grows all over north America and can be found growing in shallow water in small lakes and in slow-flowing streams and has been traditionally harvested with canoes</a:t>
            </a: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The plant usually grows to the surface of the water by mid June and can be harvested in late August</a:t>
            </a:r>
          </a:p>
          <a:p>
            <a:pPr>
              <a:buFont typeface="Courier New" panose="02070309020205020404" pitchFamily="49" charset="0"/>
              <a:buChar char="o"/>
            </a:pP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To read more about the history of Wild Rice, visit this webpage: </a:t>
            </a:r>
            <a:r>
              <a:rPr lang="en-CA" sz="1800" dirty="0">
                <a:latin typeface="Times New Roman" panose="02020603050405020304" pitchFamily="18" charset="0"/>
                <a:cs typeface="Times New Roman" panose="02020603050405020304" pitchFamily="18" charset="0"/>
                <a:hlinkClick r:id="rId2"/>
              </a:rPr>
              <a:t>https://www.mnopedia.org/thing/wild-rice-and-Ojibwe</a:t>
            </a: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CA" sz="1600" dirty="0">
                <a:latin typeface="Times New Roman" panose="02020603050405020304" pitchFamily="18" charset="0"/>
                <a:cs typeface="Times New Roman" panose="02020603050405020304" pitchFamily="18" charset="0"/>
              </a:rPr>
              <a:t>Visit this webpage to see more information on Wild Rice: </a:t>
            </a:r>
            <a:r>
              <a:rPr lang="en-CA" sz="1600" dirty="0">
                <a:latin typeface="Times New Roman" panose="02020603050405020304" pitchFamily="18" charset="0"/>
                <a:cs typeface="Times New Roman" panose="02020603050405020304" pitchFamily="18" charset="0"/>
                <a:hlinkClick r:id="rId3"/>
              </a:rPr>
              <a:t>http://www.omafra.gov.on.ca/CropOp/en/field_grain/spec_grains/wiri.html</a:t>
            </a:r>
            <a:endParaRPr lang="en-CA" sz="16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CA"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ABDF29B-7A64-4846-A924-C9706F35B8AD}"/>
              </a:ext>
            </a:extLst>
          </p:cNvPr>
          <p:cNvPicPr>
            <a:picLocks noChangeAspect="1"/>
          </p:cNvPicPr>
          <p:nvPr/>
        </p:nvPicPr>
        <p:blipFill>
          <a:blip r:embed="rId4"/>
          <a:stretch>
            <a:fillRect/>
          </a:stretch>
        </p:blipFill>
        <p:spPr>
          <a:xfrm>
            <a:off x="7808495" y="2796507"/>
            <a:ext cx="4383505" cy="4061494"/>
          </a:xfrm>
          <a:prstGeom prst="rect">
            <a:avLst/>
          </a:prstGeom>
        </p:spPr>
      </p:pic>
      <p:pic>
        <p:nvPicPr>
          <p:cNvPr id="7" name="Picture 6" descr="A picture containing wooden, plant&#10;&#10;Description automatically generated">
            <a:extLst>
              <a:ext uri="{FF2B5EF4-FFF2-40B4-BE49-F238E27FC236}">
                <a16:creationId xmlns:a16="http://schemas.microsoft.com/office/drawing/2014/main" id="{77061D49-FB75-48F1-A3E6-CFDD16FB3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8495" y="0"/>
            <a:ext cx="4383505" cy="2796507"/>
          </a:xfrm>
          <a:prstGeom prst="rect">
            <a:avLst/>
          </a:prstGeom>
        </p:spPr>
      </p:pic>
      <p:sp>
        <p:nvSpPr>
          <p:cNvPr id="8" name="TextBox 7">
            <a:extLst>
              <a:ext uri="{FF2B5EF4-FFF2-40B4-BE49-F238E27FC236}">
                <a16:creationId xmlns:a16="http://schemas.microsoft.com/office/drawing/2014/main" id="{62194B5A-C85F-4A3C-A204-674B26908EAE}"/>
              </a:ext>
            </a:extLst>
          </p:cNvPr>
          <p:cNvSpPr txBox="1"/>
          <p:nvPr/>
        </p:nvSpPr>
        <p:spPr>
          <a:xfrm>
            <a:off x="0" y="6039853"/>
            <a:ext cx="7808495" cy="923330"/>
          </a:xfrm>
          <a:prstGeom prst="rect">
            <a:avLst/>
          </a:prstGeom>
          <a:noFill/>
        </p:spPr>
        <p:txBody>
          <a:bodyPr wrap="square" rtlCol="0">
            <a:spAutoFit/>
          </a:bodyPr>
          <a:lstStyle/>
          <a:p>
            <a:r>
              <a:rPr lang="en-CA" sz="1400" dirty="0"/>
              <a:t>Sources: Image - </a:t>
            </a:r>
            <a:r>
              <a:rPr lang="en-CA" sz="1400" dirty="0">
                <a:hlinkClick r:id="rId6"/>
              </a:rPr>
              <a:t>https://www.foodnetwork.ca/shows/great-canadian-cookbook/blog/delicious-ways-to-enjoy-canadian-wild-rice-this-fall/</a:t>
            </a:r>
            <a:r>
              <a:rPr lang="en-CA" sz="1400" dirty="0"/>
              <a:t>Graph - </a:t>
            </a:r>
            <a:r>
              <a:rPr lang="en-CA" sz="1400" dirty="0">
                <a:hlinkClick r:id="rId7"/>
              </a:rPr>
              <a:t>https://www.nwac.ca/wp-content/uploads/2015/05/2012-Diabetes-Traditional-Foods-and-Recipes.pdf</a:t>
            </a:r>
            <a:endParaRPr lang="en-CA" sz="1400" dirty="0"/>
          </a:p>
          <a:p>
            <a:endParaRPr lang="en-CA" sz="1200" dirty="0"/>
          </a:p>
        </p:txBody>
      </p:sp>
    </p:spTree>
    <p:extLst>
      <p:ext uri="{BB962C8B-B14F-4D97-AF65-F5344CB8AC3E}">
        <p14:creationId xmlns:p14="http://schemas.microsoft.com/office/powerpoint/2010/main" val="4036486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6094-7EC9-4D6C-84CA-C1BAF692F23A}"/>
              </a:ext>
            </a:extLst>
          </p:cNvPr>
          <p:cNvSpPr>
            <a:spLocks noGrp="1"/>
          </p:cNvSpPr>
          <p:nvPr>
            <p:ph type="title"/>
          </p:nvPr>
        </p:nvSpPr>
        <p:spPr>
          <a:xfrm>
            <a:off x="336884" y="365125"/>
            <a:ext cx="6015790" cy="777875"/>
          </a:xfrm>
        </p:spPr>
        <p:txBody>
          <a:bodyPr>
            <a:normAutofit/>
          </a:bodyPr>
          <a:lstStyle/>
          <a:p>
            <a:r>
              <a:rPr lang="en-CA" sz="2800" b="1" u="sng" dirty="0">
                <a:latin typeface="Times New Roman" panose="02020603050405020304" pitchFamily="18" charset="0"/>
                <a:cs typeface="Times New Roman" panose="02020603050405020304" pitchFamily="18" charset="0"/>
              </a:rPr>
              <a:t>Traditional Food: Blueberries</a:t>
            </a:r>
          </a:p>
        </p:txBody>
      </p:sp>
      <p:sp>
        <p:nvSpPr>
          <p:cNvPr id="3" name="Content Placeholder 2">
            <a:extLst>
              <a:ext uri="{FF2B5EF4-FFF2-40B4-BE49-F238E27FC236}">
                <a16:creationId xmlns:a16="http://schemas.microsoft.com/office/drawing/2014/main" id="{DB936755-2A75-4BC2-B7C6-3A091F155A14}"/>
              </a:ext>
            </a:extLst>
          </p:cNvPr>
          <p:cNvSpPr>
            <a:spLocks noGrp="1"/>
          </p:cNvSpPr>
          <p:nvPr>
            <p:ph idx="1"/>
          </p:nvPr>
        </p:nvSpPr>
        <p:spPr>
          <a:xfrm>
            <a:off x="156411" y="1143000"/>
            <a:ext cx="8137843" cy="4644189"/>
          </a:xfrm>
        </p:spPr>
        <p:txBody>
          <a:bodyPr>
            <a:normAutofit/>
          </a:bodyPr>
          <a:lstStyle/>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There are four main types of blueberries: highbush, lowbush, hybrid half-high, and </a:t>
            </a:r>
            <a:r>
              <a:rPr lang="en-CA" sz="1800" dirty="0" err="1">
                <a:latin typeface="Times New Roman" panose="02020603050405020304" pitchFamily="18" charset="0"/>
                <a:cs typeface="Times New Roman" panose="02020603050405020304" pitchFamily="18" charset="0"/>
              </a:rPr>
              <a:t>rabbiteye</a:t>
            </a: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Wild blueberry bushes are lowbush and only produce fruit every two years</a:t>
            </a: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The type of blue berry that you may be used to eating is the highbush variety</a:t>
            </a:r>
            <a:endParaRPr lang="en-CA" sz="16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Wild blueberries grow throughout Ontario and can be found in high, sunny areas with no trees and slightly acidic soil</a:t>
            </a:r>
          </a:p>
          <a:p>
            <a:pPr>
              <a:buFont typeface="Courier New" panose="02070309020205020404" pitchFamily="49" charset="0"/>
              <a:buChar char="o"/>
            </a:pP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Visit this website for more information on blueberries: </a:t>
            </a:r>
            <a:r>
              <a:rPr lang="en-CA" sz="1800" dirty="0">
                <a:latin typeface="Times New Roman" panose="02020603050405020304" pitchFamily="18" charset="0"/>
                <a:cs typeface="Times New Roman" panose="02020603050405020304" pitchFamily="18" charset="0"/>
                <a:hlinkClick r:id="rId2"/>
              </a:rPr>
              <a:t>https://www.almanac.com/plant/blueberries</a:t>
            </a: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CA"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F008C71-6262-40D0-9F84-57FCE0D9CE9B}"/>
              </a:ext>
            </a:extLst>
          </p:cNvPr>
          <p:cNvSpPr txBox="1"/>
          <p:nvPr/>
        </p:nvSpPr>
        <p:spPr>
          <a:xfrm>
            <a:off x="156411" y="5955632"/>
            <a:ext cx="7589112" cy="677108"/>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Sources: images –</a:t>
            </a:r>
          </a:p>
          <a:p>
            <a:r>
              <a:rPr lang="en-CA" sz="1200" dirty="0">
                <a:latin typeface="Times New Roman" panose="02020603050405020304" pitchFamily="18" charset="0"/>
                <a:cs typeface="Times New Roman" panose="02020603050405020304" pitchFamily="18" charset="0"/>
              </a:rPr>
              <a:t>CC BY-SA 3.0, </a:t>
            </a:r>
            <a:r>
              <a:rPr lang="en-CA" sz="1200" dirty="0">
                <a:latin typeface="Times New Roman" panose="02020603050405020304" pitchFamily="18" charset="0"/>
                <a:cs typeface="Times New Roman" panose="02020603050405020304" pitchFamily="18" charset="0"/>
                <a:hlinkClick r:id="rId3"/>
              </a:rPr>
              <a:t>https://commons.wikimedia.org/w/index.php?curid=146498</a:t>
            </a:r>
            <a:endParaRPr lang="en-CA" sz="1200" dirty="0">
              <a:latin typeface="Times New Roman" panose="02020603050405020304" pitchFamily="18" charset="0"/>
              <a:cs typeface="Times New Roman" panose="02020603050405020304" pitchFamily="18" charset="0"/>
            </a:endParaRPr>
          </a:p>
          <a:p>
            <a:endParaRPr lang="en-CA" sz="1400" dirty="0">
              <a:latin typeface="Times New Roman" panose="02020603050405020304" pitchFamily="18" charset="0"/>
              <a:cs typeface="Times New Roman" panose="02020603050405020304" pitchFamily="18" charset="0"/>
            </a:endParaRPr>
          </a:p>
        </p:txBody>
      </p:sp>
      <p:pic>
        <p:nvPicPr>
          <p:cNvPr id="7" name="Picture 6" descr="A picture containing grass, outdoor, plant, flower&#10;&#10;Description automatically generated">
            <a:extLst>
              <a:ext uri="{FF2B5EF4-FFF2-40B4-BE49-F238E27FC236}">
                <a16:creationId xmlns:a16="http://schemas.microsoft.com/office/drawing/2014/main" id="{3B64DC58-62DC-463A-8C28-F275C480F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6071" y="0"/>
            <a:ext cx="3435928" cy="2576946"/>
          </a:xfrm>
          <a:prstGeom prst="rect">
            <a:avLst/>
          </a:prstGeom>
        </p:spPr>
      </p:pic>
      <p:sp>
        <p:nvSpPr>
          <p:cNvPr id="8" name="TextBox 7">
            <a:extLst>
              <a:ext uri="{FF2B5EF4-FFF2-40B4-BE49-F238E27FC236}">
                <a16:creationId xmlns:a16="http://schemas.microsoft.com/office/drawing/2014/main" id="{44632BC7-1841-454B-951B-784E0AED5C76}"/>
              </a:ext>
            </a:extLst>
          </p:cNvPr>
          <p:cNvSpPr txBox="1"/>
          <p:nvPr/>
        </p:nvSpPr>
        <p:spPr>
          <a:xfrm>
            <a:off x="156410" y="6396335"/>
            <a:ext cx="5787190" cy="276999"/>
          </a:xfrm>
          <a:prstGeom prst="rect">
            <a:avLst/>
          </a:prstGeom>
          <a:noFill/>
        </p:spPr>
        <p:txBody>
          <a:bodyPr wrap="square" rtlCol="0">
            <a:spAutoFit/>
          </a:bodyPr>
          <a:lstStyle/>
          <a:p>
            <a:r>
              <a:rPr lang="fr-FR" sz="1200" dirty="0">
                <a:latin typeface="Times New Roman" panose="02020603050405020304" pitchFamily="18" charset="0"/>
                <a:cs typeface="Times New Roman" panose="02020603050405020304" pitchFamily="18" charset="0"/>
              </a:rPr>
              <a:t>Public Domain, </a:t>
            </a:r>
            <a:r>
              <a:rPr lang="fr-FR" sz="1200" dirty="0">
                <a:latin typeface="Times New Roman" panose="02020603050405020304" pitchFamily="18" charset="0"/>
                <a:cs typeface="Times New Roman" panose="02020603050405020304" pitchFamily="18" charset="0"/>
                <a:hlinkClick r:id="rId5"/>
              </a:rPr>
              <a:t>https://commons.wikimedia.org/w/index.php?curid=1006845</a:t>
            </a:r>
            <a:endParaRPr lang="en-CA"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E8F1348-F7B5-481D-9CB7-4C54C4BE9EAF}"/>
              </a:ext>
            </a:extLst>
          </p:cNvPr>
          <p:cNvSpPr txBox="1"/>
          <p:nvPr/>
        </p:nvSpPr>
        <p:spPr>
          <a:xfrm>
            <a:off x="8756070" y="2576946"/>
            <a:ext cx="3435928" cy="1200329"/>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Above is the lowbush variety (</a:t>
            </a:r>
            <a:r>
              <a:rPr lang="en-CA" i="1" dirty="0">
                <a:solidFill>
                  <a:srgbClr val="202122"/>
                </a:solidFill>
                <a:effectLst/>
                <a:latin typeface="Times New Roman" panose="02020603050405020304" pitchFamily="18" charset="0"/>
                <a:cs typeface="Times New Roman" panose="02020603050405020304" pitchFamily="18" charset="0"/>
              </a:rPr>
              <a:t>Vaccinium angustifolium</a:t>
            </a:r>
            <a:r>
              <a:rPr lang="en-CA" dirty="0">
                <a:latin typeface="Times New Roman" panose="02020603050405020304" pitchFamily="18" charset="0"/>
                <a:cs typeface="Times New Roman" panose="02020603050405020304" pitchFamily="18" charset="0"/>
              </a:rPr>
              <a:t>) and below is the highbush variety (</a:t>
            </a:r>
            <a:r>
              <a:rPr lang="en-CA" i="1" dirty="0">
                <a:solidFill>
                  <a:srgbClr val="202122"/>
                </a:solidFill>
                <a:effectLst/>
                <a:latin typeface="Times New Roman" panose="02020603050405020304" pitchFamily="18" charset="0"/>
                <a:cs typeface="Times New Roman" panose="02020603050405020304" pitchFamily="18" charset="0"/>
              </a:rPr>
              <a:t>Vaccinium </a:t>
            </a:r>
            <a:r>
              <a:rPr lang="en-CA" i="1" dirty="0" err="1">
                <a:solidFill>
                  <a:srgbClr val="202122"/>
                </a:solidFill>
                <a:effectLst/>
                <a:latin typeface="Times New Roman" panose="02020603050405020304" pitchFamily="18" charset="0"/>
                <a:cs typeface="Times New Roman" panose="02020603050405020304" pitchFamily="18" charset="0"/>
              </a:rPr>
              <a:t>corymbosum</a:t>
            </a:r>
            <a:r>
              <a:rPr lang="en-CA" dirty="0">
                <a:latin typeface="Times New Roman" panose="02020603050405020304" pitchFamily="18" charset="0"/>
                <a:cs typeface="Times New Roman" panose="02020603050405020304" pitchFamily="18" charset="0"/>
              </a:rPr>
              <a:t>)</a:t>
            </a:r>
          </a:p>
        </p:txBody>
      </p:sp>
      <p:pic>
        <p:nvPicPr>
          <p:cNvPr id="11" name="Picture 10" descr="A cluster of blue berries on a plant&#10;&#10;Description automatically generated with low confidence">
            <a:extLst>
              <a:ext uri="{FF2B5EF4-FFF2-40B4-BE49-F238E27FC236}">
                <a16:creationId xmlns:a16="http://schemas.microsoft.com/office/drawing/2014/main" id="{76417C49-4CF2-47D9-901F-28F3501406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8581" y="3835191"/>
            <a:ext cx="2770908" cy="3022809"/>
          </a:xfrm>
          <a:prstGeom prst="rect">
            <a:avLst/>
          </a:prstGeom>
        </p:spPr>
      </p:pic>
    </p:spTree>
    <p:extLst>
      <p:ext uri="{BB962C8B-B14F-4D97-AF65-F5344CB8AC3E}">
        <p14:creationId xmlns:p14="http://schemas.microsoft.com/office/powerpoint/2010/main" val="3725447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6094-7EC9-4D6C-84CA-C1BAF692F23A}"/>
              </a:ext>
            </a:extLst>
          </p:cNvPr>
          <p:cNvSpPr>
            <a:spLocks noGrp="1"/>
          </p:cNvSpPr>
          <p:nvPr>
            <p:ph type="title"/>
          </p:nvPr>
        </p:nvSpPr>
        <p:spPr>
          <a:xfrm>
            <a:off x="336884" y="365125"/>
            <a:ext cx="6015790" cy="777875"/>
          </a:xfrm>
        </p:spPr>
        <p:txBody>
          <a:bodyPr>
            <a:normAutofit/>
          </a:bodyPr>
          <a:lstStyle/>
          <a:p>
            <a:r>
              <a:rPr lang="en-CA" sz="2800" b="1" u="sng" dirty="0">
                <a:latin typeface="Times New Roman" panose="02020603050405020304" pitchFamily="18" charset="0"/>
                <a:cs typeface="Times New Roman" panose="02020603050405020304" pitchFamily="18" charset="0"/>
              </a:rPr>
              <a:t>Traditional Food: Strawberries</a:t>
            </a:r>
          </a:p>
        </p:txBody>
      </p:sp>
      <p:sp>
        <p:nvSpPr>
          <p:cNvPr id="3" name="Content Placeholder 2">
            <a:extLst>
              <a:ext uri="{FF2B5EF4-FFF2-40B4-BE49-F238E27FC236}">
                <a16:creationId xmlns:a16="http://schemas.microsoft.com/office/drawing/2014/main" id="{DB936755-2A75-4BC2-B7C6-3A091F155A14}"/>
              </a:ext>
            </a:extLst>
          </p:cNvPr>
          <p:cNvSpPr>
            <a:spLocks noGrp="1"/>
          </p:cNvSpPr>
          <p:nvPr>
            <p:ph idx="1"/>
          </p:nvPr>
        </p:nvSpPr>
        <p:spPr>
          <a:xfrm>
            <a:off x="156412" y="1143000"/>
            <a:ext cx="7589112" cy="4644189"/>
          </a:xfrm>
        </p:spPr>
        <p:txBody>
          <a:bodyPr>
            <a:normAutofit/>
          </a:bodyPr>
          <a:lstStyle/>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The strawberry is shaped like a heart and known to some Ojibwe people as the heart berry</a:t>
            </a:r>
          </a:p>
          <a:p>
            <a:pPr>
              <a:buFont typeface="Courier New" panose="02070309020205020404" pitchFamily="49" charset="0"/>
              <a:buChar char="o"/>
            </a:pPr>
            <a:r>
              <a:rPr lang="en-US" sz="1800" b="0" i="0" dirty="0">
                <a:solidFill>
                  <a:srgbClr val="333333"/>
                </a:solidFill>
                <a:effectLst/>
                <a:latin typeface="Times New Roman" panose="02020603050405020304" pitchFamily="18" charset="0"/>
                <a:cs typeface="Times New Roman" panose="02020603050405020304" pitchFamily="18" charset="0"/>
              </a:rPr>
              <a:t>Wild strawberries are a common native plant found growing in open fields, woodlands, and undisturbed areas </a:t>
            </a:r>
          </a:p>
          <a:p>
            <a:pPr>
              <a:buFont typeface="Courier New" panose="02070309020205020404" pitchFamily="49" charset="0"/>
              <a:buChar char="o"/>
            </a:pPr>
            <a:r>
              <a:rPr lang="en-US" sz="1800" dirty="0">
                <a:solidFill>
                  <a:srgbClr val="333333"/>
                </a:solidFill>
                <a:latin typeface="Times New Roman" panose="02020603050405020304" pitchFamily="18" charset="0"/>
                <a:cs typeface="Times New Roman" panose="02020603050405020304" pitchFamily="18" charset="0"/>
              </a:rPr>
              <a:t>Wild strawberries are smaller than store bought strawberries, which are a hybrid of the wild strawberry and another variety found in Chile</a:t>
            </a:r>
          </a:p>
          <a:p>
            <a:pPr>
              <a:buFont typeface="Courier New" panose="02070309020205020404" pitchFamily="49" charset="0"/>
              <a:buChar char="o"/>
            </a:pP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Please visit this website to read a traditional Ojibwe story about the strawberry: </a:t>
            </a:r>
            <a:r>
              <a:rPr lang="en-CA" sz="1800" dirty="0">
                <a:latin typeface="Times New Roman" panose="02020603050405020304" pitchFamily="18" charset="0"/>
                <a:cs typeface="Times New Roman" panose="02020603050405020304" pitchFamily="18" charset="0"/>
                <a:hlinkClick r:id="rId2"/>
              </a:rPr>
              <a:t>https://glitcsnap.wordpress.com/2014/06/16/the-strawberry-teaching/</a:t>
            </a: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Visit this website for more information on strawberries: </a:t>
            </a:r>
            <a:r>
              <a:rPr lang="en-CA" sz="1800" dirty="0">
                <a:latin typeface="Times New Roman" panose="02020603050405020304" pitchFamily="18" charset="0"/>
                <a:cs typeface="Times New Roman" panose="02020603050405020304" pitchFamily="18" charset="0"/>
                <a:hlinkClick r:id="rId3"/>
              </a:rPr>
              <a:t>https://www.almanac.com/plant/strawberries</a:t>
            </a: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CA"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44DDCAB-7502-4E56-A345-1282F55EEF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48525" y="0"/>
            <a:ext cx="4239167" cy="2625634"/>
          </a:xfrm>
          <a:prstGeom prst="rect">
            <a:avLst/>
          </a:prstGeom>
        </p:spPr>
      </p:pic>
      <p:sp>
        <p:nvSpPr>
          <p:cNvPr id="6" name="TextBox 5">
            <a:extLst>
              <a:ext uri="{FF2B5EF4-FFF2-40B4-BE49-F238E27FC236}">
                <a16:creationId xmlns:a16="http://schemas.microsoft.com/office/drawing/2014/main" id="{EF008C71-6262-40D0-9F84-57FCE0D9CE9B}"/>
              </a:ext>
            </a:extLst>
          </p:cNvPr>
          <p:cNvSpPr txBox="1"/>
          <p:nvPr/>
        </p:nvSpPr>
        <p:spPr>
          <a:xfrm>
            <a:off x="156411" y="5955632"/>
            <a:ext cx="7589112" cy="738664"/>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Sources: image - </a:t>
            </a:r>
            <a:r>
              <a:rPr lang="en-CA" sz="1400" dirty="0">
                <a:latin typeface="Times New Roman" panose="02020603050405020304" pitchFamily="18" charset="0"/>
                <a:cs typeface="Times New Roman" panose="02020603050405020304" pitchFamily="18" charset="0"/>
                <a:hlinkClick r:id="rId5"/>
              </a:rPr>
              <a:t>https://www.britannica.com/plant/strawberry</a:t>
            </a:r>
            <a:endParaRPr lang="en-CA" sz="1400" dirty="0">
              <a:latin typeface="Times New Roman" panose="02020603050405020304" pitchFamily="18" charset="0"/>
              <a:cs typeface="Times New Roman" panose="02020603050405020304" pitchFamily="18" charset="0"/>
            </a:endParaRPr>
          </a:p>
          <a:p>
            <a:r>
              <a:rPr lang="en-CA" sz="1400" dirty="0">
                <a:latin typeface="Times New Roman" panose="02020603050405020304" pitchFamily="18" charset="0"/>
                <a:cs typeface="Times New Roman" panose="02020603050405020304" pitchFamily="18" charset="0"/>
                <a:hlinkClick r:id="rId6"/>
              </a:rPr>
              <a:t>https://www.hobbyfarms.com/wild-vs-garden-strawberries-which-one-should-i-grow/</a:t>
            </a:r>
            <a:endParaRPr lang="en-CA" sz="1400" dirty="0">
              <a:latin typeface="Times New Roman" panose="02020603050405020304" pitchFamily="18" charset="0"/>
              <a:cs typeface="Times New Roman" panose="02020603050405020304" pitchFamily="18" charset="0"/>
            </a:endParaRPr>
          </a:p>
          <a:p>
            <a:r>
              <a:rPr lang="en-CA" sz="1400" dirty="0">
                <a:latin typeface="Times New Roman" panose="02020603050405020304" pitchFamily="18" charset="0"/>
                <a:cs typeface="Times New Roman" panose="02020603050405020304" pitchFamily="18" charset="0"/>
              </a:rPr>
              <a:t>Story - </a:t>
            </a:r>
            <a:r>
              <a:rPr lang="en-CA" sz="1400" dirty="0">
                <a:latin typeface="Times New Roman" panose="02020603050405020304" pitchFamily="18" charset="0"/>
                <a:cs typeface="Times New Roman" panose="02020603050405020304" pitchFamily="18" charset="0"/>
                <a:hlinkClick r:id="rId2"/>
              </a:rPr>
              <a:t>https://glitcsnap.wordpress.com/2014/06/16/the-strawberry-teaching/</a:t>
            </a:r>
            <a:endParaRPr lang="en-CA" sz="1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4541365-5E54-4955-A2E0-6B07DB232F33}"/>
              </a:ext>
            </a:extLst>
          </p:cNvPr>
          <p:cNvSpPr txBox="1"/>
          <p:nvPr/>
        </p:nvSpPr>
        <p:spPr>
          <a:xfrm>
            <a:off x="7948525" y="2625634"/>
            <a:ext cx="4239167" cy="1200329"/>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The image above is a garden strawberry</a:t>
            </a:r>
          </a:p>
          <a:p>
            <a:r>
              <a:rPr lang="en-CA" b="0" i="1" dirty="0">
                <a:solidFill>
                  <a:srgbClr val="202124"/>
                </a:solidFill>
                <a:effectLst/>
                <a:latin typeface="Times New Roman" panose="02020603050405020304" pitchFamily="18" charset="0"/>
                <a:cs typeface="Times New Roman" panose="02020603050405020304" pitchFamily="18" charset="0"/>
              </a:rPr>
              <a:t>(</a:t>
            </a:r>
            <a:r>
              <a:rPr lang="en-CA" b="0" i="1" dirty="0">
                <a:solidFill>
                  <a:srgbClr val="202122"/>
                </a:solidFill>
                <a:effectLst/>
                <a:latin typeface="Times New Roman" panose="02020603050405020304" pitchFamily="18" charset="0"/>
                <a:cs typeface="Times New Roman" panose="02020603050405020304" pitchFamily="18" charset="0"/>
              </a:rPr>
              <a:t>Fragaria × </a:t>
            </a:r>
            <a:r>
              <a:rPr lang="en-CA" b="0" i="1" dirty="0" err="1">
                <a:solidFill>
                  <a:srgbClr val="202122"/>
                </a:solidFill>
                <a:effectLst/>
                <a:latin typeface="Times New Roman" panose="02020603050405020304" pitchFamily="18" charset="0"/>
                <a:cs typeface="Times New Roman" panose="02020603050405020304" pitchFamily="18" charset="0"/>
              </a:rPr>
              <a:t>ananassa</a:t>
            </a:r>
            <a:r>
              <a:rPr lang="en-CA" b="0" i="1" dirty="0">
                <a:solidFill>
                  <a:srgbClr val="202124"/>
                </a:solidFill>
                <a:effectLst/>
                <a:latin typeface="Times New Roman" panose="02020603050405020304" pitchFamily="18" charset="0"/>
                <a:cs typeface="Times New Roman" panose="02020603050405020304" pitchFamily="18" charset="0"/>
              </a:rPr>
              <a:t>)</a:t>
            </a:r>
            <a:endParaRPr lang="en-CA" i="1"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5E970DB4-5EA3-46F0-B28D-CC88FD2015CB}"/>
              </a:ext>
            </a:extLst>
          </p:cNvPr>
          <p:cNvCxnSpPr/>
          <p:nvPr/>
        </p:nvCxnSpPr>
        <p:spPr>
          <a:xfrm flipV="1">
            <a:off x="11847095" y="2687053"/>
            <a:ext cx="0" cy="240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B51E457B-EF31-4C5A-AD3C-E1B05F1AC998}"/>
              </a:ext>
            </a:extLst>
          </p:cNvPr>
          <p:cNvCxnSpPr>
            <a:cxnSpLocks/>
          </p:cNvCxnSpPr>
          <p:nvPr/>
        </p:nvCxnSpPr>
        <p:spPr>
          <a:xfrm>
            <a:off x="11847095" y="4086102"/>
            <a:ext cx="0" cy="2446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11" descr="A picture containing berry, fruit&#10;&#10;Description automatically generated">
            <a:extLst>
              <a:ext uri="{FF2B5EF4-FFF2-40B4-BE49-F238E27FC236}">
                <a16:creationId xmlns:a16="http://schemas.microsoft.com/office/drawing/2014/main" id="{8994A827-0F01-4AF1-968E-AEC0516DDA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9908" y="4407393"/>
            <a:ext cx="4243475" cy="2450607"/>
          </a:xfrm>
          <a:prstGeom prst="rect">
            <a:avLst/>
          </a:prstGeom>
        </p:spPr>
      </p:pic>
      <p:sp>
        <p:nvSpPr>
          <p:cNvPr id="13" name="TextBox 12">
            <a:extLst>
              <a:ext uri="{FF2B5EF4-FFF2-40B4-BE49-F238E27FC236}">
                <a16:creationId xmlns:a16="http://schemas.microsoft.com/office/drawing/2014/main" id="{C9EE3055-88C4-48DC-A71B-3B1991483784}"/>
              </a:ext>
            </a:extLst>
          </p:cNvPr>
          <p:cNvSpPr txBox="1"/>
          <p:nvPr/>
        </p:nvSpPr>
        <p:spPr>
          <a:xfrm>
            <a:off x="7948524" y="3769976"/>
            <a:ext cx="4234859" cy="646331"/>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The image below is a wild strawberry</a:t>
            </a:r>
          </a:p>
          <a:p>
            <a:r>
              <a:rPr lang="en-CA" i="1" dirty="0">
                <a:latin typeface="Times New Roman" panose="02020603050405020304" pitchFamily="18" charset="0"/>
                <a:cs typeface="Times New Roman" panose="02020603050405020304" pitchFamily="18" charset="0"/>
              </a:rPr>
              <a:t>(</a:t>
            </a:r>
            <a:r>
              <a:rPr lang="en-CA" b="0" i="1" dirty="0">
                <a:solidFill>
                  <a:srgbClr val="202020"/>
                </a:solidFill>
                <a:effectLst/>
                <a:latin typeface="Times New Roman" panose="02020603050405020304" pitchFamily="18" charset="0"/>
                <a:cs typeface="Times New Roman" panose="02020603050405020304" pitchFamily="18" charset="0"/>
              </a:rPr>
              <a:t>Fragaria virginiana)</a:t>
            </a:r>
            <a:endParaRPr lang="en-CA" i="1" dirty="0"/>
          </a:p>
        </p:txBody>
      </p:sp>
    </p:spTree>
    <p:extLst>
      <p:ext uri="{BB962C8B-B14F-4D97-AF65-F5344CB8AC3E}">
        <p14:creationId xmlns:p14="http://schemas.microsoft.com/office/powerpoint/2010/main" val="4203987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6094-7EC9-4D6C-84CA-C1BAF692F23A}"/>
              </a:ext>
            </a:extLst>
          </p:cNvPr>
          <p:cNvSpPr>
            <a:spLocks noGrp="1"/>
          </p:cNvSpPr>
          <p:nvPr>
            <p:ph type="title"/>
          </p:nvPr>
        </p:nvSpPr>
        <p:spPr>
          <a:xfrm>
            <a:off x="336884" y="365125"/>
            <a:ext cx="6015790" cy="777875"/>
          </a:xfrm>
        </p:spPr>
        <p:txBody>
          <a:bodyPr>
            <a:normAutofit/>
          </a:bodyPr>
          <a:lstStyle/>
          <a:p>
            <a:r>
              <a:rPr lang="en-CA" sz="2800" b="1" u="sng" dirty="0">
                <a:latin typeface="Times New Roman" panose="02020603050405020304" pitchFamily="18" charset="0"/>
                <a:cs typeface="Times New Roman" panose="02020603050405020304" pitchFamily="18" charset="0"/>
              </a:rPr>
              <a:t>Traditional Food: Cedar Tea</a:t>
            </a:r>
          </a:p>
        </p:txBody>
      </p:sp>
      <p:sp>
        <p:nvSpPr>
          <p:cNvPr id="3" name="Content Placeholder 2">
            <a:extLst>
              <a:ext uri="{FF2B5EF4-FFF2-40B4-BE49-F238E27FC236}">
                <a16:creationId xmlns:a16="http://schemas.microsoft.com/office/drawing/2014/main" id="{DB936755-2A75-4BC2-B7C6-3A091F155A14}"/>
              </a:ext>
            </a:extLst>
          </p:cNvPr>
          <p:cNvSpPr>
            <a:spLocks noGrp="1"/>
          </p:cNvSpPr>
          <p:nvPr>
            <p:ph idx="1"/>
          </p:nvPr>
        </p:nvSpPr>
        <p:spPr>
          <a:xfrm>
            <a:off x="156412" y="1143000"/>
            <a:ext cx="7589112" cy="4644189"/>
          </a:xfrm>
        </p:spPr>
        <p:txBody>
          <a:bodyPr>
            <a:normAutofit/>
          </a:bodyPr>
          <a:lstStyle/>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Cedar (</a:t>
            </a:r>
            <a:r>
              <a:rPr lang="en-CA" sz="1800" i="1" dirty="0">
                <a:latin typeface="Times New Roman" panose="02020603050405020304" pitchFamily="18" charset="0"/>
                <a:cs typeface="Times New Roman" panose="02020603050405020304" pitchFamily="18" charset="0"/>
              </a:rPr>
              <a:t>Thuja </a:t>
            </a:r>
            <a:r>
              <a:rPr lang="en-CA" sz="1800" i="1" dirty="0">
                <a:effectLst/>
                <a:latin typeface="Times New Roman" panose="02020603050405020304" pitchFamily="18" charset="0"/>
                <a:cs typeface="Times New Roman" panose="02020603050405020304" pitchFamily="18" charset="0"/>
              </a:rPr>
              <a:t>occidentalis</a:t>
            </a:r>
            <a:r>
              <a:rPr lang="en-CA" sz="1800" dirty="0">
                <a:latin typeface="Times New Roman" panose="02020603050405020304" pitchFamily="18" charset="0"/>
                <a:cs typeface="Times New Roman" panose="02020603050405020304" pitchFamily="18" charset="0"/>
              </a:rPr>
              <a:t>) is a traditional medicine of native people all around North America</a:t>
            </a: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Cedar tea is said to have many medicinal benefits. It can reduce fevers and relieve symptoms of colds and the flu. </a:t>
            </a: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Cedar tea has lots of vitamin C and can help cure scurvy, but it is not recommended that you drink more than 3 cups per week </a:t>
            </a:r>
          </a:p>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On one of </a:t>
            </a:r>
            <a:r>
              <a:rPr lang="en-CA" sz="1800" i="0" dirty="0">
                <a:solidFill>
                  <a:srgbClr val="202122"/>
                </a:solidFill>
                <a:effectLst/>
                <a:latin typeface="Times New Roman" panose="02020603050405020304" pitchFamily="18" charset="0"/>
                <a:cs typeface="Times New Roman" panose="02020603050405020304" pitchFamily="18" charset="0"/>
              </a:rPr>
              <a:t>Jacques Cartier’s voyages to Canada </a:t>
            </a:r>
            <a:r>
              <a:rPr lang="en-CA" sz="1800" dirty="0">
                <a:solidFill>
                  <a:srgbClr val="202122"/>
                </a:solidFill>
                <a:latin typeface="Times New Roman" panose="02020603050405020304" pitchFamily="18" charset="0"/>
                <a:cs typeface="Times New Roman" panose="02020603050405020304" pitchFamily="18" charset="0"/>
              </a:rPr>
              <a:t>around the year 1535, his crew fell ill to scurvy and were saved by the </a:t>
            </a:r>
            <a:r>
              <a:rPr lang="en-CA" sz="1800" i="0" dirty="0">
                <a:solidFill>
                  <a:srgbClr val="202122"/>
                </a:solidFill>
                <a:effectLst/>
                <a:latin typeface="Times New Roman" panose="02020603050405020304" pitchFamily="18" charset="0"/>
                <a:cs typeface="Times New Roman" panose="02020603050405020304" pitchFamily="18" charset="0"/>
              </a:rPr>
              <a:t>Iroquoian people and their knowledge of how to use the land.</a:t>
            </a:r>
          </a:p>
          <a:p>
            <a:pPr>
              <a:buFont typeface="Courier New" panose="02070309020205020404" pitchFamily="49" charset="0"/>
              <a:buChar char="o"/>
            </a:pPr>
            <a:r>
              <a:rPr lang="en-CA" sz="1800" dirty="0">
                <a:solidFill>
                  <a:srgbClr val="202122"/>
                </a:solidFill>
                <a:latin typeface="Times New Roman" panose="02020603050405020304" pitchFamily="18" charset="0"/>
                <a:cs typeface="Times New Roman" panose="02020603050405020304" pitchFamily="18" charset="0"/>
              </a:rPr>
              <a:t>Each community has different traditions and may have a different way to collect cedar and prepare the tea. If there is not an elder in your community that can teach you how to make this, we have prepared a website: </a:t>
            </a:r>
            <a:r>
              <a:rPr lang="en-CA" sz="1800" dirty="0">
                <a:solidFill>
                  <a:srgbClr val="202122"/>
                </a:solidFill>
                <a:latin typeface="Times New Roman" panose="02020603050405020304" pitchFamily="18" charset="0"/>
                <a:cs typeface="Times New Roman" panose="02020603050405020304" pitchFamily="18" charset="0"/>
                <a:hlinkClick r:id="rId2"/>
              </a:rPr>
              <a:t>http://www.7generations.org/making-cedar-tea/</a:t>
            </a:r>
            <a:endParaRPr lang="en-CA" sz="1800" i="0" dirty="0">
              <a:solidFill>
                <a:srgbClr val="202122"/>
              </a:solidFill>
              <a:effectLst/>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CA" sz="1800" i="0" dirty="0">
                <a:solidFill>
                  <a:srgbClr val="202122"/>
                </a:solidFill>
                <a:effectLst/>
                <a:latin typeface="Times New Roman" panose="02020603050405020304" pitchFamily="18" charset="0"/>
                <a:cs typeface="Times New Roman" panose="02020603050405020304" pitchFamily="18" charset="0"/>
              </a:rPr>
              <a:t>For more history on scurvy, visit this website: </a:t>
            </a:r>
            <a:r>
              <a:rPr lang="en-CA" sz="1800" i="0" dirty="0">
                <a:solidFill>
                  <a:srgbClr val="202122"/>
                </a:solidFill>
                <a:effectLst/>
                <a:latin typeface="Times New Roman" panose="02020603050405020304" pitchFamily="18" charset="0"/>
                <a:cs typeface="Times New Roman" panose="02020603050405020304" pitchFamily="18" charset="0"/>
                <a:hlinkClick r:id="rId3"/>
              </a:rPr>
              <a:t>https://www.thecanadianencyclopedia.ca/en/article/scurvy</a:t>
            </a:r>
            <a:endParaRPr lang="en-CA" sz="1200" dirty="0">
              <a:solidFill>
                <a:srgbClr val="202122"/>
              </a:solidFill>
              <a:latin typeface="Arial" panose="020B0604020202020204" pitchFamily="34" charset="0"/>
              <a:cs typeface="Times New Roman" panose="02020603050405020304" pitchFamily="18" charset="0"/>
              <a:hlinkClick r:id="rId4"/>
            </a:endParaRPr>
          </a:p>
          <a:p>
            <a:pPr>
              <a:buFont typeface="Courier New" panose="02070309020205020404" pitchFamily="49" charset="0"/>
              <a:buChar char="o"/>
            </a:pP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CA"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F008C71-6262-40D0-9F84-57FCE0D9CE9B}"/>
              </a:ext>
            </a:extLst>
          </p:cNvPr>
          <p:cNvSpPr txBox="1"/>
          <p:nvPr/>
        </p:nvSpPr>
        <p:spPr>
          <a:xfrm>
            <a:off x="156411" y="5955632"/>
            <a:ext cx="7589112" cy="646331"/>
          </a:xfrm>
          <a:prstGeom prst="rect">
            <a:avLst/>
          </a:prstGeom>
          <a:noFill/>
        </p:spPr>
        <p:txBody>
          <a:bodyPr wrap="square" rtlCol="0">
            <a:spAutoFit/>
          </a:bodyPr>
          <a:lstStyle/>
          <a:p>
            <a:r>
              <a:rPr lang="en-CA" dirty="0"/>
              <a:t>Sources: image - </a:t>
            </a:r>
            <a:r>
              <a:rPr lang="en-CA" sz="1800" dirty="0">
                <a:latin typeface="Times New Roman" panose="02020603050405020304" pitchFamily="18" charset="0"/>
                <a:cs typeface="Times New Roman" panose="02020603050405020304" pitchFamily="18" charset="0"/>
                <a:hlinkClick r:id="rId4"/>
              </a:rPr>
              <a:t>https://ediblemichiana.ediblecommunities.com/recipes/cedar-tea</a:t>
            </a:r>
            <a:r>
              <a:rPr lang="en-CA" dirty="0"/>
              <a:t> </a:t>
            </a:r>
          </a:p>
        </p:txBody>
      </p:sp>
      <p:pic>
        <p:nvPicPr>
          <p:cNvPr id="5" name="Picture 4" descr="A glass with a plant in it&#10;&#10;Description automatically generated with low confidence">
            <a:extLst>
              <a:ext uri="{FF2B5EF4-FFF2-40B4-BE49-F238E27FC236}">
                <a16:creationId xmlns:a16="http://schemas.microsoft.com/office/drawing/2014/main" id="{707925E0-4CC8-423F-BD15-5034399342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2608" y="0"/>
            <a:ext cx="4449392" cy="2831431"/>
          </a:xfrm>
          <a:prstGeom prst="rect">
            <a:avLst/>
          </a:prstGeom>
        </p:spPr>
      </p:pic>
    </p:spTree>
    <p:extLst>
      <p:ext uri="{BB962C8B-B14F-4D97-AF65-F5344CB8AC3E}">
        <p14:creationId xmlns:p14="http://schemas.microsoft.com/office/powerpoint/2010/main" val="2239431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6094-7EC9-4D6C-84CA-C1BAF692F23A}"/>
              </a:ext>
            </a:extLst>
          </p:cNvPr>
          <p:cNvSpPr>
            <a:spLocks noGrp="1"/>
          </p:cNvSpPr>
          <p:nvPr>
            <p:ph type="title"/>
          </p:nvPr>
        </p:nvSpPr>
        <p:spPr>
          <a:xfrm>
            <a:off x="336884" y="365125"/>
            <a:ext cx="6015790" cy="777875"/>
          </a:xfrm>
        </p:spPr>
        <p:txBody>
          <a:bodyPr>
            <a:normAutofit/>
          </a:bodyPr>
          <a:lstStyle/>
          <a:p>
            <a:r>
              <a:rPr lang="en-CA" sz="2800" b="1" u="sng" dirty="0">
                <a:latin typeface="Times New Roman" panose="02020603050405020304" pitchFamily="18" charset="0"/>
                <a:cs typeface="Times New Roman" panose="02020603050405020304" pitchFamily="18" charset="0"/>
              </a:rPr>
              <a:t>Traditional Food: Three Sisters</a:t>
            </a:r>
          </a:p>
        </p:txBody>
      </p:sp>
      <p:sp>
        <p:nvSpPr>
          <p:cNvPr id="3" name="Content Placeholder 2">
            <a:extLst>
              <a:ext uri="{FF2B5EF4-FFF2-40B4-BE49-F238E27FC236}">
                <a16:creationId xmlns:a16="http://schemas.microsoft.com/office/drawing/2014/main" id="{DB936755-2A75-4BC2-B7C6-3A091F155A14}"/>
              </a:ext>
            </a:extLst>
          </p:cNvPr>
          <p:cNvSpPr>
            <a:spLocks noGrp="1"/>
          </p:cNvSpPr>
          <p:nvPr>
            <p:ph idx="1"/>
          </p:nvPr>
        </p:nvSpPr>
        <p:spPr>
          <a:xfrm>
            <a:off x="156412" y="1143000"/>
            <a:ext cx="7589112" cy="4644189"/>
          </a:xfrm>
        </p:spPr>
        <p:txBody>
          <a:bodyPr>
            <a:normAutofit/>
          </a:bodyPr>
          <a:lstStyle/>
          <a:p>
            <a:pPr>
              <a:buFont typeface="Courier New" panose="02070309020205020404" pitchFamily="49" charset="0"/>
              <a:buChar char="o"/>
            </a:pPr>
            <a:r>
              <a:rPr lang="en-CA" sz="1800" dirty="0">
                <a:latin typeface="Times New Roman" panose="02020603050405020304" pitchFamily="18" charset="0"/>
                <a:cs typeface="Times New Roman" panose="02020603050405020304" pitchFamily="18" charset="0"/>
              </a:rPr>
              <a:t>Please visit this website to read 3 legends about the three sisters: </a:t>
            </a:r>
            <a:r>
              <a:rPr lang="en-CA" sz="1800" dirty="0">
                <a:latin typeface="Times New Roman" panose="02020603050405020304" pitchFamily="18" charset="0"/>
                <a:cs typeface="Times New Roman" panose="02020603050405020304" pitchFamily="18" charset="0"/>
                <a:hlinkClick r:id="rId2"/>
              </a:rPr>
              <a:t>https://www.nsuok.edu/heritage/three-sisters-legend.aspx</a:t>
            </a:r>
            <a:endParaRPr lang="en-CA" sz="1800" dirty="0">
              <a:latin typeface="Times New Roman" panose="02020603050405020304" pitchFamily="18" charset="0"/>
              <a:cs typeface="Times New Roman" panose="02020603050405020304" pitchFamily="18" charset="0"/>
            </a:endParaRPr>
          </a:p>
          <a:p>
            <a:r>
              <a:rPr lang="en-US" sz="1800" b="0" i="0" dirty="0">
                <a:effectLst/>
                <a:latin typeface="Times New Roman" panose="02020603050405020304" pitchFamily="18" charset="0"/>
                <a:cs typeface="Times New Roman" panose="02020603050405020304" pitchFamily="18" charset="0"/>
              </a:rPr>
              <a:t>“Corn provides tall stalks for the beans to climb so that they are not out-competed by sprawling squash vines. Beans provide nitrogen to fertilize the soil while also stabilizing the tall corn during heavy winds. Beans are nitrogen-fixers meaning they host rhizobia on their roots that can take nitrogen, a much needed plant nutrient, from the air and convert it into forms that can be absorbed by plant roots. The large leaves of squash plants shade the ground which helps retain soil moisture and prevent weeds.</a:t>
            </a:r>
            <a:r>
              <a:rPr lang="en-US" sz="1800" dirty="0">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a:t>
            </a:r>
          </a:p>
          <a:p>
            <a:r>
              <a:rPr lang="en-US" sz="1800" dirty="0">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a:t>
            </a:r>
            <a:r>
              <a:rPr lang="en-US" sz="1800" b="0" i="0" dirty="0">
                <a:effectLst/>
                <a:latin typeface="Times New Roman" panose="02020603050405020304" pitchFamily="18" charset="0"/>
                <a:cs typeface="Times New Roman" panose="02020603050405020304" pitchFamily="18" charset="0"/>
              </a:rPr>
              <a:t>A diet of corn, beans, and squash is complete and balanced. Corn provides carbohydrates and the dried beans are rich in protein and have amino acids absent from corn. Squash provides different vitamins and minerals than corn and beans. These three crops are also important because they can all be dried and used for food year round.” - </a:t>
            </a:r>
            <a:r>
              <a:rPr lang="en-CA" sz="1800" dirty="0">
                <a:solidFill>
                  <a:schemeClr val="accent5">
                    <a:lumMod val="75000"/>
                  </a:schemeClr>
                </a:solidFill>
                <a:latin typeface="Times New Roman" panose="02020603050405020304" pitchFamily="18" charset="0"/>
                <a:cs typeface="Times New Roman" panose="02020603050405020304" pitchFamily="18" charset="0"/>
              </a:rPr>
              <a:t>https://www.nativeseeds.org/blogs/blog-news/how-to-grow-a-three-sisters-garden</a:t>
            </a:r>
            <a:endParaRPr lang="en-CA"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CA"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F008C71-6262-40D0-9F84-57FCE0D9CE9B}"/>
              </a:ext>
            </a:extLst>
          </p:cNvPr>
          <p:cNvSpPr txBox="1"/>
          <p:nvPr/>
        </p:nvSpPr>
        <p:spPr>
          <a:xfrm>
            <a:off x="156411" y="5955632"/>
            <a:ext cx="7589112" cy="800219"/>
          </a:xfrm>
          <a:prstGeom prst="rect">
            <a:avLst/>
          </a:prstGeom>
          <a:noFill/>
        </p:spPr>
        <p:txBody>
          <a:bodyPr wrap="square" rtlCol="0">
            <a:spAutoFit/>
          </a:bodyPr>
          <a:lstStyle/>
          <a:p>
            <a:r>
              <a:rPr lang="en-CA" sz="1400" dirty="0">
                <a:latin typeface="Times New Roman" panose="02020603050405020304" pitchFamily="18" charset="0"/>
                <a:cs typeface="Times New Roman" panose="02020603050405020304" pitchFamily="18" charset="0"/>
              </a:rPr>
              <a:t>Sources: image - </a:t>
            </a:r>
            <a:r>
              <a:rPr lang="en-CA" sz="1400" dirty="0">
                <a:latin typeface="Times New Roman" panose="02020603050405020304" pitchFamily="18" charset="0"/>
                <a:cs typeface="Times New Roman" panose="02020603050405020304" pitchFamily="18" charset="0"/>
                <a:hlinkClick r:id="rId3"/>
              </a:rPr>
              <a:t>https://modernfarmer.com/2018/06/three-sisters-garden-planting-corn-beans-squash-together/</a:t>
            </a:r>
            <a:endParaRPr lang="en-CA" sz="1400" dirty="0">
              <a:latin typeface="Times New Roman" panose="02020603050405020304" pitchFamily="18" charset="0"/>
              <a:cs typeface="Times New Roman" panose="02020603050405020304" pitchFamily="18" charset="0"/>
            </a:endParaRPr>
          </a:p>
          <a:p>
            <a:r>
              <a:rPr lang="en-CA" dirty="0"/>
              <a:t> </a:t>
            </a:r>
          </a:p>
        </p:txBody>
      </p:sp>
      <p:pic>
        <p:nvPicPr>
          <p:cNvPr id="7" name="Picture 6" descr="A picture containing plant, corn&#10;&#10;Description automatically generated">
            <a:extLst>
              <a:ext uri="{FF2B5EF4-FFF2-40B4-BE49-F238E27FC236}">
                <a16:creationId xmlns:a16="http://schemas.microsoft.com/office/drawing/2014/main" id="{C70840F2-317D-41C4-8FD1-597F4F4AF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825" y="-1"/>
            <a:ext cx="4589176" cy="2390503"/>
          </a:xfrm>
          <a:prstGeom prst="rect">
            <a:avLst/>
          </a:prstGeom>
        </p:spPr>
      </p:pic>
    </p:spTree>
    <p:extLst>
      <p:ext uri="{BB962C8B-B14F-4D97-AF65-F5344CB8AC3E}">
        <p14:creationId xmlns:p14="http://schemas.microsoft.com/office/powerpoint/2010/main" val="2136477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CB50-9B74-42A4-997F-547AD920493C}"/>
              </a:ext>
            </a:extLst>
          </p:cNvPr>
          <p:cNvSpPr>
            <a:spLocks noGrp="1"/>
          </p:cNvSpPr>
          <p:nvPr>
            <p:ph type="title"/>
          </p:nvPr>
        </p:nvSpPr>
        <p:spPr/>
        <p:txBody>
          <a:bodyPr>
            <a:normAutofit/>
          </a:bodyPr>
          <a:lstStyle/>
          <a:p>
            <a:r>
              <a:rPr lang="en-CA" sz="2800" b="1" u="sng" dirty="0">
                <a:latin typeface="Times New Roman" panose="02020603050405020304" pitchFamily="18" charset="0"/>
                <a:cs typeface="Times New Roman" panose="02020603050405020304" pitchFamily="18" charset="0"/>
              </a:rPr>
              <a:t>Supplementary Material</a:t>
            </a:r>
          </a:p>
        </p:txBody>
      </p:sp>
      <p:sp>
        <p:nvSpPr>
          <p:cNvPr id="3" name="Content Placeholder 2">
            <a:extLst>
              <a:ext uri="{FF2B5EF4-FFF2-40B4-BE49-F238E27FC236}">
                <a16:creationId xmlns:a16="http://schemas.microsoft.com/office/drawing/2014/main" id="{901C30AA-522F-450A-98A7-35BC06E07B96}"/>
              </a:ext>
            </a:extLst>
          </p:cNvPr>
          <p:cNvSpPr>
            <a:spLocks noGrp="1"/>
          </p:cNvSpPr>
          <p:nvPr>
            <p:ph idx="1"/>
          </p:nvPr>
        </p:nvSpPr>
        <p:spPr/>
        <p:txBody>
          <a:bodyPr/>
          <a:lstStyle/>
          <a:p>
            <a:pPr>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Traditional Foods &amp; Recipes on the Wild Side - </a:t>
            </a:r>
            <a:r>
              <a:rPr lang="en-CA" sz="18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https://www.nwac.ca/wp-content/uploads/2015/05/2012-Diabetes-Traditional-Foods-and-Recipes.pdf</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Thunder Bay: https://www.almanac.com/gardening/planting-calendar/on/Thunder%20Bay</a:t>
            </a:r>
          </a:p>
          <a:p>
            <a:pPr>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Other Regions In Ontario: https://www.almanac.com/gardening/planting-calendar/on</a:t>
            </a:r>
          </a:p>
          <a:p>
            <a:pPr>
              <a:buFont typeface="Courier New" panose="02070309020205020404" pitchFamily="49" charset="0"/>
              <a:buChar char="o"/>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41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Is </a:t>
            </a:r>
            <a:r>
              <a:rPr lang="en-US" sz="2800" dirty="0">
                <a:latin typeface="Times New Roman" panose="02020603050405020304" pitchFamily="18" charset="0"/>
                <a:ea typeface="Calibri" panose="020F0502020204030204" pitchFamily="34" charset="0"/>
                <a:cs typeface="Times New Roman" panose="02020603050405020304" pitchFamily="18" charset="0"/>
              </a:rPr>
              <a:t>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lant?</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nline Media 2" title="What is a Plant? All About Plants for Kids - FreeSchool">
            <a:hlinkClick r:id="" action="ppaction://media"/>
            <a:extLst>
              <a:ext uri="{FF2B5EF4-FFF2-40B4-BE49-F238E27FC236}">
                <a16:creationId xmlns:a16="http://schemas.microsoft.com/office/drawing/2014/main" id="{F4625014-7278-41A9-8EDA-CB122923033A}"/>
              </a:ext>
            </a:extLst>
          </p:cNvPr>
          <p:cNvPicPr>
            <a:picLocks noRot="1" noChangeAspect="1"/>
          </p:cNvPicPr>
          <p:nvPr>
            <a:videoFile r:link="rId1"/>
          </p:nvPr>
        </p:nvPicPr>
        <p:blipFill>
          <a:blip r:embed="rId3"/>
          <a:stretch>
            <a:fillRect/>
          </a:stretch>
        </p:blipFill>
        <p:spPr>
          <a:xfrm>
            <a:off x="1939436" y="1482523"/>
            <a:ext cx="8313127" cy="4696917"/>
          </a:xfrm>
          <a:prstGeom prst="rect">
            <a:avLst/>
          </a:prstGeom>
        </p:spPr>
      </p:pic>
    </p:spTree>
    <p:extLst>
      <p:ext uri="{BB962C8B-B14F-4D97-AF65-F5344CB8AC3E}">
        <p14:creationId xmlns:p14="http://schemas.microsoft.com/office/powerpoint/2010/main" val="400527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Is A Plant? </a:t>
            </a:r>
            <a:r>
              <a:rPr lang="en-US" sz="2800" dirty="0">
                <a:latin typeface="Times New Roman" panose="02020603050405020304" pitchFamily="18" charset="0"/>
                <a:ea typeface="Calibri" panose="020F0502020204030204" pitchFamily="34" charset="0"/>
                <a:cs typeface="Times New Roman" panose="02020603050405020304" pitchFamily="18" charset="0"/>
              </a:rPr>
              <a:t>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1978106"/>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Plants are living organisms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Plants need air, water, nutrients and sunlight to live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Plants is important because they</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Form the foundation of the food chain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Produce oxygen for human and animals to breathe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Create important habitats for animals to live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97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Is A Plant? Notes (Word Doc)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6C8DC22-CF71-4E52-822D-D3B2C3547B4D}"/>
              </a:ext>
            </a:extLst>
          </p:cNvPr>
          <p:cNvSpPr txBox="1"/>
          <p:nvPr/>
        </p:nvSpPr>
        <p:spPr>
          <a:xfrm>
            <a:off x="292963" y="1766656"/>
            <a:ext cx="11425561" cy="1978106"/>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Plants are </a:t>
            </a:r>
            <a:r>
              <a:rPr lang="en-CA" dirty="0">
                <a:effectLst/>
                <a:latin typeface="Times New Roman" panose="02020603050405020304" pitchFamily="18" charset="0"/>
                <a:ea typeface="Calibri" panose="020F0502020204030204" pitchFamily="34" charset="0"/>
                <a:cs typeface="Times New Roman" panose="02020603050405020304" pitchFamily="18" charset="0"/>
              </a:rPr>
              <a:t>________ _________.</a:t>
            </a: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Plants need </a:t>
            </a:r>
            <a:r>
              <a:rPr lang="en-CA" dirty="0">
                <a:effectLst/>
                <a:latin typeface="Times New Roman" panose="02020603050405020304" pitchFamily="18" charset="0"/>
                <a:ea typeface="Calibri" panose="020F0502020204030204" pitchFamily="34" charset="0"/>
                <a:cs typeface="Times New Roman" panose="02020603050405020304" pitchFamily="18" charset="0"/>
              </a:rPr>
              <a:t>________</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CA" dirty="0">
                <a:effectLst/>
                <a:latin typeface="Times New Roman" panose="02020603050405020304" pitchFamily="18" charset="0"/>
                <a:ea typeface="Calibri" panose="020F0502020204030204" pitchFamily="34" charset="0"/>
                <a:cs typeface="Times New Roman" panose="02020603050405020304" pitchFamily="18" charset="0"/>
              </a:rPr>
              <a:t>________</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CA" dirty="0">
                <a:effectLst/>
                <a:latin typeface="Times New Roman" panose="02020603050405020304" pitchFamily="18" charset="0"/>
                <a:ea typeface="Calibri" panose="020F0502020204030204" pitchFamily="34" charset="0"/>
                <a:cs typeface="Times New Roman" panose="02020603050405020304" pitchFamily="18" charset="0"/>
              </a:rPr>
              <a:t>________</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CA" dirty="0">
                <a:effectLst/>
                <a:latin typeface="Times New Roman" panose="02020603050405020304" pitchFamily="18" charset="0"/>
                <a:ea typeface="Calibri" panose="020F0502020204030204" pitchFamily="34" charset="0"/>
                <a:cs typeface="Times New Roman" panose="02020603050405020304" pitchFamily="18" charset="0"/>
              </a:rPr>
              <a:t>________</a:t>
            </a:r>
            <a:r>
              <a:rPr lang="en-US" dirty="0">
                <a:effectLst/>
                <a:latin typeface="Times New Roman" panose="02020603050405020304" pitchFamily="18" charset="0"/>
                <a:ea typeface="Calibri" panose="020F0502020204030204" pitchFamily="34" charset="0"/>
                <a:cs typeface="Times New Roman" panose="02020603050405020304" pitchFamily="18" charset="0"/>
              </a:rPr>
              <a:t> to live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Plants is important because they</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Form the foundation of the food chain</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Produce </a:t>
            </a:r>
            <a:r>
              <a:rPr lang="en-CA" dirty="0">
                <a:effectLst/>
                <a:latin typeface="Times New Roman" panose="02020603050405020304" pitchFamily="18" charset="0"/>
                <a:ea typeface="Calibri" panose="020F0502020204030204" pitchFamily="34" charset="0"/>
                <a:cs typeface="Times New Roman" panose="02020603050405020304" pitchFamily="18" charset="0"/>
              </a:rPr>
              <a:t>________</a:t>
            </a:r>
            <a:r>
              <a:rPr lang="en-US" dirty="0">
                <a:effectLst/>
                <a:latin typeface="Times New Roman" panose="02020603050405020304" pitchFamily="18" charset="0"/>
                <a:ea typeface="Calibri" panose="020F0502020204030204" pitchFamily="34" charset="0"/>
                <a:cs typeface="Times New Roman" panose="02020603050405020304" pitchFamily="18" charset="0"/>
              </a:rPr>
              <a:t> for human and animals to breathe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Create important habitats for animals to live</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03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292963" y="678560"/>
            <a:ext cx="10591060"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Parts Of A Plant</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Parts Of A Plant | The Dr. Binocs Show | Learn Videos For Kids">
            <a:hlinkClick r:id="" action="ppaction://media"/>
            <a:extLst>
              <a:ext uri="{FF2B5EF4-FFF2-40B4-BE49-F238E27FC236}">
                <a16:creationId xmlns:a16="http://schemas.microsoft.com/office/drawing/2014/main" id="{69EFA0BB-5D91-4AFE-88BB-8D3E7ADB86D6}"/>
              </a:ext>
            </a:extLst>
          </p:cNvPr>
          <p:cNvPicPr>
            <a:picLocks noRot="1" noChangeAspect="1"/>
          </p:cNvPicPr>
          <p:nvPr>
            <a:videoFile r:link="rId1"/>
          </p:nvPr>
        </p:nvPicPr>
        <p:blipFill>
          <a:blip r:embed="rId3"/>
          <a:stretch>
            <a:fillRect/>
          </a:stretch>
        </p:blipFill>
        <p:spPr>
          <a:xfrm>
            <a:off x="2276456" y="1694681"/>
            <a:ext cx="7639087" cy="4316084"/>
          </a:xfrm>
          <a:prstGeom prst="rect">
            <a:avLst/>
          </a:prstGeom>
        </p:spPr>
      </p:pic>
    </p:spTree>
    <p:extLst>
      <p:ext uri="{BB962C8B-B14F-4D97-AF65-F5344CB8AC3E}">
        <p14:creationId xmlns:p14="http://schemas.microsoft.com/office/powerpoint/2010/main" val="1657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3158</Words>
  <Application>Microsoft Office PowerPoint</Application>
  <PresentationFormat>Widescreen</PresentationFormat>
  <Paragraphs>344</Paragraphs>
  <Slides>55</Slides>
  <Notes>0</Notes>
  <HiddenSlides>0</HiddenSlides>
  <MMClips>17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 and Local Foods Guide Sheet</vt:lpstr>
      <vt:lpstr>PowerPoint Presentation</vt:lpstr>
      <vt:lpstr>Traditional Food: Wild Rice (Manoomin)</vt:lpstr>
      <vt:lpstr>Traditional Food: Blueberries</vt:lpstr>
      <vt:lpstr>Traditional Food: Strawberries</vt:lpstr>
      <vt:lpstr>Traditional Food: Cedar Tea</vt:lpstr>
      <vt:lpstr>Traditional Food: Three Sisters</vt:lpstr>
      <vt:lpstr>Supplementary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Thong Nguyen</dc:creator>
  <cp:lastModifiedBy>Thong Nguyen</cp:lastModifiedBy>
  <cp:revision>110</cp:revision>
  <dcterms:created xsi:type="dcterms:W3CDTF">2021-06-23T19:31:06Z</dcterms:created>
  <dcterms:modified xsi:type="dcterms:W3CDTF">2021-08-24T18:17:13Z</dcterms:modified>
</cp:coreProperties>
</file>